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1"/>
  </p:notesMasterIdLst>
  <p:sldIdLst>
    <p:sldId id="391" r:id="rId2"/>
    <p:sldId id="393" r:id="rId3"/>
    <p:sldId id="385" r:id="rId4"/>
    <p:sldId id="389" r:id="rId5"/>
    <p:sldId id="394" r:id="rId6"/>
    <p:sldId id="397" r:id="rId7"/>
    <p:sldId id="390" r:id="rId8"/>
    <p:sldId id="256" r:id="rId9"/>
    <p:sldId id="271" r:id="rId10"/>
    <p:sldId id="257" r:id="rId11"/>
    <p:sldId id="291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67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72" r:id="rId30"/>
    <p:sldId id="319" r:id="rId31"/>
    <p:sldId id="292" r:id="rId32"/>
    <p:sldId id="293" r:id="rId33"/>
    <p:sldId id="294" r:id="rId34"/>
    <p:sldId id="295" r:id="rId35"/>
    <p:sldId id="300" r:id="rId36"/>
    <p:sldId id="296" r:id="rId37"/>
    <p:sldId id="302" r:id="rId38"/>
    <p:sldId id="301" r:id="rId39"/>
    <p:sldId id="273" r:id="rId40"/>
    <p:sldId id="320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274" r:id="rId50"/>
    <p:sldId id="321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263" r:id="rId60"/>
    <p:sldId id="322" r:id="rId61"/>
    <p:sldId id="323" r:id="rId62"/>
    <p:sldId id="332" r:id="rId63"/>
    <p:sldId id="333" r:id="rId64"/>
    <p:sldId id="324" r:id="rId65"/>
    <p:sldId id="334" r:id="rId66"/>
    <p:sldId id="335" r:id="rId67"/>
    <p:sldId id="325" r:id="rId68"/>
    <p:sldId id="330" r:id="rId69"/>
    <p:sldId id="331" r:id="rId70"/>
    <p:sldId id="326" r:id="rId71"/>
    <p:sldId id="336" r:id="rId72"/>
    <p:sldId id="337" r:id="rId73"/>
    <p:sldId id="327" r:id="rId74"/>
    <p:sldId id="328" r:id="rId75"/>
    <p:sldId id="338" r:id="rId76"/>
    <p:sldId id="339" r:id="rId77"/>
    <p:sldId id="329" r:id="rId78"/>
    <p:sldId id="340" r:id="rId79"/>
    <p:sldId id="341" r:id="rId80"/>
    <p:sldId id="270" r:id="rId81"/>
    <p:sldId id="342" r:id="rId82"/>
    <p:sldId id="344" r:id="rId83"/>
    <p:sldId id="345" r:id="rId84"/>
    <p:sldId id="346" r:id="rId85"/>
    <p:sldId id="347" r:id="rId86"/>
    <p:sldId id="348" r:id="rId87"/>
    <p:sldId id="349" r:id="rId88"/>
    <p:sldId id="350" r:id="rId89"/>
    <p:sldId id="351" r:id="rId90"/>
    <p:sldId id="352" r:id="rId91"/>
    <p:sldId id="353" r:id="rId92"/>
    <p:sldId id="354" r:id="rId93"/>
    <p:sldId id="355" r:id="rId94"/>
    <p:sldId id="356" r:id="rId95"/>
    <p:sldId id="357" r:id="rId96"/>
    <p:sldId id="358" r:id="rId97"/>
    <p:sldId id="359" r:id="rId98"/>
    <p:sldId id="360" r:id="rId99"/>
    <p:sldId id="361" r:id="rId100"/>
    <p:sldId id="265" r:id="rId101"/>
    <p:sldId id="362" r:id="rId102"/>
    <p:sldId id="363" r:id="rId103"/>
    <p:sldId id="364" r:id="rId104"/>
    <p:sldId id="365" r:id="rId105"/>
    <p:sldId id="366" r:id="rId106"/>
    <p:sldId id="367" r:id="rId107"/>
    <p:sldId id="368" r:id="rId108"/>
    <p:sldId id="369" r:id="rId109"/>
    <p:sldId id="370" r:id="rId110"/>
    <p:sldId id="371" r:id="rId111"/>
    <p:sldId id="372" r:id="rId112"/>
    <p:sldId id="266" r:id="rId113"/>
    <p:sldId id="373" r:id="rId114"/>
    <p:sldId id="374" r:id="rId115"/>
    <p:sldId id="375" r:id="rId116"/>
    <p:sldId id="376" r:id="rId117"/>
    <p:sldId id="377" r:id="rId118"/>
    <p:sldId id="378" r:id="rId119"/>
    <p:sldId id="379" r:id="rId120"/>
    <p:sldId id="380" r:id="rId121"/>
    <p:sldId id="381" r:id="rId122"/>
    <p:sldId id="382" r:id="rId123"/>
    <p:sldId id="383" r:id="rId124"/>
    <p:sldId id="384" r:id="rId125"/>
    <p:sldId id="262" r:id="rId126"/>
    <p:sldId id="392" r:id="rId127"/>
    <p:sldId id="388" r:id="rId128"/>
    <p:sldId id="398" r:id="rId129"/>
    <p:sldId id="396" r:id="rId130"/>
  </p:sldIdLst>
  <p:sldSz cx="9144000" cy="6858000" type="screen4x3"/>
  <p:notesSz cx="6858000" cy="9144000"/>
  <p:custDataLst>
    <p:tags r:id="rId1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1"/>
    <a:srgbClr val="FFC6C6"/>
    <a:srgbClr val="FF9191"/>
    <a:srgbClr val="4F4F4F"/>
    <a:srgbClr val="00FF00"/>
    <a:srgbClr val="50F078"/>
    <a:srgbClr val="009900"/>
    <a:srgbClr val="FF5229"/>
    <a:srgbClr val="C42500"/>
    <a:srgbClr val="F4F4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06" autoAdjust="0"/>
    <p:restoredTop sz="73239" autoAdjust="0"/>
  </p:normalViewPr>
  <p:slideViewPr>
    <p:cSldViewPr snapToGrid="0">
      <p:cViewPr>
        <p:scale>
          <a:sx n="60" d="100"/>
          <a:sy n="60" d="100"/>
        </p:scale>
        <p:origin x="-1128" y="6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37CB7-52FC-434B-ABBB-633E2A40F953}" type="datetimeFigureOut">
              <a:rPr lang="en-NZ" smtClean="0"/>
              <a:pPr/>
              <a:t>1/09/2011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4D00C-15A7-4CA9-AE1E-77D15A1D2E06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Clinical networks</a:t>
            </a:r>
          </a:p>
          <a:p>
            <a:endParaRPr lang="en-NZ" dirty="0" smtClean="0"/>
          </a:p>
          <a:p>
            <a:r>
              <a:rPr lang="en-NZ" dirty="0" smtClean="0"/>
              <a:t>What</a:t>
            </a:r>
            <a:r>
              <a:rPr lang="en-NZ" baseline="0" dirty="0" smtClean="0"/>
              <a:t> and how – networks linkage to system performance, relationship between network dynamics and the behaviour and outcomes for clinical networks, and could it be used for change? 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3</a:t>
            </a:fld>
            <a:endParaRPr lang="en-N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15</a:t>
            </a:fld>
            <a:endParaRPr lang="en-N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16</a:t>
            </a:fld>
            <a:endParaRPr lang="en-N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17</a:t>
            </a:fld>
            <a:endParaRPr lang="en-N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18</a:t>
            </a:fld>
            <a:endParaRPr lang="en-N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19</a:t>
            </a:fld>
            <a:endParaRPr lang="en-N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20</a:t>
            </a:fld>
            <a:endParaRPr lang="en-N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21</a:t>
            </a:fld>
            <a:endParaRPr lang="en-N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22</a:t>
            </a:fld>
            <a:endParaRPr lang="en-N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23</a:t>
            </a:fld>
            <a:endParaRPr lang="en-N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24</a:t>
            </a:fld>
            <a:endParaRPr lang="en-N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Same team</a:t>
            </a:r>
            <a:r>
              <a:rPr lang="en-NZ" baseline="0" dirty="0" smtClean="0"/>
              <a:t> as above, with their connections mapped in terms of their influence in achieving their objectives at work</a:t>
            </a:r>
          </a:p>
          <a:p>
            <a:endParaRPr lang="en-NZ" baseline="0" dirty="0" smtClean="0"/>
          </a:p>
          <a:p>
            <a:r>
              <a:rPr lang="en-NZ" baseline="0" dirty="0" smtClean="0"/>
              <a:t>Tells you more about how a organisation solves problems, organises itself and responds to stimuli that the previous slide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4</a:t>
            </a:fld>
            <a:endParaRPr lang="en-N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25</a:t>
            </a:fld>
            <a:endParaRPr lang="en-N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26</a:t>
            </a:fld>
            <a:endParaRPr lang="en-N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27</a:t>
            </a:fld>
            <a:endParaRPr lang="en-N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28</a:t>
            </a:fld>
            <a:endParaRPr lang="en-N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29</a:t>
            </a:fld>
            <a:endParaRPr lang="en-N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30</a:t>
            </a:fld>
            <a:endParaRPr lang="en-N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31</a:t>
            </a:fld>
            <a:endParaRPr lang="en-N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32</a:t>
            </a:fld>
            <a:endParaRPr lang="en-N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33</a:t>
            </a:fld>
            <a:endParaRPr lang="en-N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34</a:t>
            </a:fld>
            <a:endParaRPr lang="en-N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8</a:t>
            </a:fld>
            <a:endParaRPr lang="en-N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35</a:t>
            </a:fld>
            <a:endParaRPr lang="en-N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36</a:t>
            </a:fld>
            <a:endParaRPr lang="en-N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37</a:t>
            </a:fld>
            <a:endParaRPr lang="en-N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38</a:t>
            </a:fld>
            <a:endParaRPr lang="en-N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39</a:t>
            </a:fld>
            <a:endParaRPr lang="en-N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40</a:t>
            </a:fld>
            <a:endParaRPr lang="en-N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41</a:t>
            </a:fld>
            <a:endParaRPr lang="en-N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42</a:t>
            </a:fld>
            <a:endParaRPr lang="en-N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43</a:t>
            </a:fld>
            <a:endParaRPr lang="en-N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44</a:t>
            </a:fld>
            <a:endParaRPr lang="en-N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9</a:t>
            </a:fld>
            <a:endParaRPr lang="en-N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45</a:t>
            </a:fld>
            <a:endParaRPr lang="en-N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46</a:t>
            </a:fld>
            <a:endParaRPr lang="en-N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47</a:t>
            </a:fld>
            <a:endParaRPr lang="en-N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48</a:t>
            </a:fld>
            <a:endParaRPr lang="en-N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49</a:t>
            </a:fld>
            <a:endParaRPr lang="en-N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50</a:t>
            </a:fld>
            <a:endParaRPr lang="en-N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51</a:t>
            </a:fld>
            <a:endParaRPr lang="en-N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52</a:t>
            </a:fld>
            <a:endParaRPr lang="en-NZ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53</a:t>
            </a:fld>
            <a:endParaRPr lang="en-N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54</a:t>
            </a:fld>
            <a:endParaRPr lang="en-N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10</a:t>
            </a:fld>
            <a:endParaRPr lang="en-N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55</a:t>
            </a:fld>
            <a:endParaRPr lang="en-NZ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56</a:t>
            </a:fld>
            <a:endParaRPr lang="en-NZ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57</a:t>
            </a:fld>
            <a:endParaRPr lang="en-NZ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58</a:t>
            </a:fld>
            <a:endParaRPr lang="en-NZ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125</a:t>
            </a:fld>
            <a:endParaRPr lang="en-N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11</a:t>
            </a:fld>
            <a:endParaRPr lang="en-N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12</a:t>
            </a:fld>
            <a:endParaRPr lang="en-N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13</a:t>
            </a:fld>
            <a:endParaRPr lang="en-N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4D00C-15A7-4CA9-AE1E-77D15A1D2E06}" type="slidenum">
              <a:rPr lang="en-NZ" smtClean="0"/>
              <a:pPr/>
              <a:t>14</a:t>
            </a:fld>
            <a:endParaRPr lang="en-N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ynergia.co.nz/page/synergia-services-network-analytic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ynergia.co.nz/page/synergia-services-network-analytic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7427-8AEF-4ACB-AFA4-13961A54782E}" type="datetimeFigureOut">
              <a:rPr lang="en-NZ" smtClean="0"/>
              <a:pPr/>
              <a:t>1/09/2011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0031-8474-4F00-8DFF-421AF3FC63A4}" type="slidenum">
              <a:rPr lang="en-NZ" smtClean="0"/>
              <a:pPr/>
              <a:t>‹#›</a:t>
            </a:fld>
            <a:endParaRPr lang="en-NZ"/>
          </a:p>
        </p:txBody>
      </p:sp>
      <p:pic>
        <p:nvPicPr>
          <p:cNvPr id="11" name="Object 43">
            <a:hlinkClick r:id="rId2"/>
          </p:cNvPr>
          <p:cNvPicPr/>
          <p:nvPr userDrawn="1"/>
        </p:nvPicPr>
        <p:blipFill>
          <a:blip r:embed="rId3" cstate="print"/>
          <a:srcRect l="-12210" t="-13026"/>
          <a:stretch>
            <a:fillRect/>
          </a:stretch>
        </p:blipFill>
        <p:spPr bwMode="auto">
          <a:xfrm>
            <a:off x="76200" y="6248400"/>
            <a:ext cx="98334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/>
        </p:nvSpPr>
        <p:spPr>
          <a:xfrm>
            <a:off x="503964" y="6406607"/>
            <a:ext cx="995785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500" dirty="0" smtClean="0">
                <a:solidFill>
                  <a:srgbClr val="0FA2DA"/>
                </a:solidFill>
                <a:latin typeface="Century Gothic" pitchFamily="34" charset="0"/>
              </a:rPr>
              <a:t>Synergia </a:t>
            </a:r>
            <a:r>
              <a:rPr lang="en-NZ" sz="500" dirty="0">
                <a:solidFill>
                  <a:srgbClr val="0FA2DA"/>
                </a:solidFill>
                <a:latin typeface="Century Gothic" pitchFamily="34" charset="0"/>
              </a:rPr>
              <a:t>Network Analytic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7427-8AEF-4ACB-AFA4-13961A54782E}" type="datetimeFigureOut">
              <a:rPr lang="en-NZ" smtClean="0"/>
              <a:pPr/>
              <a:t>1/09/2011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0031-8474-4F00-8DFF-421AF3FC63A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7427-8AEF-4ACB-AFA4-13961A54782E}" type="datetimeFigureOut">
              <a:rPr lang="en-NZ" smtClean="0"/>
              <a:pPr/>
              <a:t>1/09/2011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0031-8474-4F00-8DFF-421AF3FC63A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0031-8474-4F00-8DFF-421AF3FC63A4}" type="slidenum">
              <a:rPr lang="en-NZ" smtClean="0"/>
              <a:pPr/>
              <a:t>‹#›</a:t>
            </a:fld>
            <a:endParaRPr lang="en-NZ"/>
          </a:p>
        </p:txBody>
      </p:sp>
      <p:pic>
        <p:nvPicPr>
          <p:cNvPr id="7" name="Object 43">
            <a:hlinkClick r:id="rId2"/>
          </p:cNvPr>
          <p:cNvPicPr/>
          <p:nvPr userDrawn="1"/>
        </p:nvPicPr>
        <p:blipFill>
          <a:blip r:embed="rId3" cstate="print"/>
          <a:srcRect l="-12210" t="-13026"/>
          <a:stretch>
            <a:fillRect/>
          </a:stretch>
        </p:blipFill>
        <p:spPr bwMode="auto">
          <a:xfrm>
            <a:off x="76200" y="6248400"/>
            <a:ext cx="98334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503964" y="6406607"/>
            <a:ext cx="995785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500" dirty="0" smtClean="0">
                <a:solidFill>
                  <a:srgbClr val="0FA2DA"/>
                </a:solidFill>
                <a:latin typeface="Century Gothic" pitchFamily="34" charset="0"/>
              </a:rPr>
              <a:t>Synergia </a:t>
            </a:r>
            <a:r>
              <a:rPr lang="en-NZ" sz="500" dirty="0">
                <a:solidFill>
                  <a:srgbClr val="0FA2DA"/>
                </a:solidFill>
                <a:latin typeface="Century Gothic" pitchFamily="34" charset="0"/>
              </a:rPr>
              <a:t>Network Analytic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7427-8AEF-4ACB-AFA4-13961A54782E}" type="datetimeFigureOut">
              <a:rPr lang="en-NZ" smtClean="0"/>
              <a:pPr/>
              <a:t>1/09/2011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0031-8474-4F00-8DFF-421AF3FC63A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7427-8AEF-4ACB-AFA4-13961A54782E}" type="datetimeFigureOut">
              <a:rPr lang="en-NZ" smtClean="0"/>
              <a:pPr/>
              <a:t>1/09/2011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0031-8474-4F00-8DFF-421AF3FC63A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7427-8AEF-4ACB-AFA4-13961A54782E}" type="datetimeFigureOut">
              <a:rPr lang="en-NZ" smtClean="0"/>
              <a:pPr/>
              <a:t>1/09/2011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0031-8474-4F00-8DFF-421AF3FC63A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7427-8AEF-4ACB-AFA4-13961A54782E}" type="datetimeFigureOut">
              <a:rPr lang="en-NZ" smtClean="0"/>
              <a:pPr/>
              <a:t>1/09/2011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0031-8474-4F00-8DFF-421AF3FC63A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7427-8AEF-4ACB-AFA4-13961A54782E}" type="datetimeFigureOut">
              <a:rPr lang="en-NZ" smtClean="0"/>
              <a:pPr/>
              <a:t>1/09/2011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0031-8474-4F00-8DFF-421AF3FC63A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7427-8AEF-4ACB-AFA4-13961A54782E}" type="datetimeFigureOut">
              <a:rPr lang="en-NZ" smtClean="0"/>
              <a:pPr/>
              <a:t>1/09/2011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0031-8474-4F00-8DFF-421AF3FC63A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7427-8AEF-4ACB-AFA4-13961A54782E}" type="datetimeFigureOut">
              <a:rPr lang="en-NZ" smtClean="0"/>
              <a:pPr/>
              <a:t>1/09/2011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B0031-8474-4F00-8DFF-421AF3FC63A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47427-8AEF-4ACB-AFA4-13961A54782E}" type="datetimeFigureOut">
              <a:rPr lang="en-NZ" smtClean="0"/>
              <a:pPr/>
              <a:t>1/09/2011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B0031-8474-4F00-8DFF-421AF3FC63A4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slide" Target="slide80.xml"/><Relationship Id="rId3" Type="http://schemas.openxmlformats.org/officeDocument/2006/relationships/image" Target="../media/image6.emf"/><Relationship Id="rId21" Type="http://schemas.openxmlformats.org/officeDocument/2006/relationships/slide" Target="slide125.xml"/><Relationship Id="rId7" Type="http://schemas.openxmlformats.org/officeDocument/2006/relationships/slide" Target="slide49.xml"/><Relationship Id="rId12" Type="http://schemas.openxmlformats.org/officeDocument/2006/relationships/slide" Target="slide15.xml"/><Relationship Id="rId17" Type="http://schemas.openxmlformats.org/officeDocument/2006/relationships/slide" Target="slide59.xml"/><Relationship Id="rId2" Type="http://schemas.openxmlformats.org/officeDocument/2006/relationships/notesSlide" Target="../notesSlides/notesSlide5.xml"/><Relationship Id="rId16" Type="http://schemas.openxmlformats.org/officeDocument/2006/relationships/slide" Target="slide19.xml"/><Relationship Id="rId20" Type="http://schemas.openxmlformats.org/officeDocument/2006/relationships/slide" Target="slide1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14.xml"/><Relationship Id="rId5" Type="http://schemas.openxmlformats.org/officeDocument/2006/relationships/slide" Target="slide29.xml"/><Relationship Id="rId15" Type="http://schemas.openxmlformats.org/officeDocument/2006/relationships/slide" Target="slide18.xml"/><Relationship Id="rId23" Type="http://schemas.openxmlformats.org/officeDocument/2006/relationships/slide" Target="slide10.xml"/><Relationship Id="rId10" Type="http://schemas.openxmlformats.org/officeDocument/2006/relationships/slide" Target="slide13.xml"/><Relationship Id="rId19" Type="http://schemas.openxmlformats.org/officeDocument/2006/relationships/slide" Target="slide100.xml"/><Relationship Id="rId4" Type="http://schemas.openxmlformats.org/officeDocument/2006/relationships/slide" Target="slide20.xml"/><Relationship Id="rId9" Type="http://schemas.openxmlformats.org/officeDocument/2006/relationships/slide" Target="slide12.xml"/><Relationship Id="rId14" Type="http://schemas.openxmlformats.org/officeDocument/2006/relationships/slide" Target="slide17.xml"/><Relationship Id="rId22" Type="http://schemas.openxmlformats.org/officeDocument/2006/relationships/slide" Target="slide8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10.xml"/><Relationship Id="rId3" Type="http://schemas.openxmlformats.org/officeDocument/2006/relationships/slide" Target="slide10.xml"/><Relationship Id="rId7" Type="http://schemas.openxmlformats.org/officeDocument/2006/relationships/slide" Target="slide125.xml"/><Relationship Id="rId12" Type="http://schemas.openxmlformats.org/officeDocument/2006/relationships/slide" Target="slide106.xml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slide" Target="slide112.xml"/><Relationship Id="rId11" Type="http://schemas.openxmlformats.org/officeDocument/2006/relationships/slide" Target="slide104.xml"/><Relationship Id="rId5" Type="http://schemas.openxmlformats.org/officeDocument/2006/relationships/slide" Target="slide80.xml"/><Relationship Id="rId10" Type="http://schemas.openxmlformats.org/officeDocument/2006/relationships/slide" Target="slide102.xml"/><Relationship Id="rId4" Type="http://schemas.openxmlformats.org/officeDocument/2006/relationships/slide" Target="slide59.xml"/><Relationship Id="rId9" Type="http://schemas.openxmlformats.org/officeDocument/2006/relationships/slide" Target="slide101.xml"/><Relationship Id="rId14" Type="http://schemas.openxmlformats.org/officeDocument/2006/relationships/slide" Target="slide108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08.xml"/><Relationship Id="rId3" Type="http://schemas.openxmlformats.org/officeDocument/2006/relationships/slide" Target="slide10.xml"/><Relationship Id="rId7" Type="http://schemas.openxmlformats.org/officeDocument/2006/relationships/slide" Target="slide125.xml"/><Relationship Id="rId12" Type="http://schemas.openxmlformats.org/officeDocument/2006/relationships/slide" Target="slide110.xml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slide" Target="slide112.xml"/><Relationship Id="rId11" Type="http://schemas.openxmlformats.org/officeDocument/2006/relationships/slide" Target="slide106.xml"/><Relationship Id="rId5" Type="http://schemas.openxmlformats.org/officeDocument/2006/relationships/slide" Target="slide80.xml"/><Relationship Id="rId15" Type="http://schemas.openxmlformats.org/officeDocument/2006/relationships/image" Target="../media/image68.emf"/><Relationship Id="rId10" Type="http://schemas.openxmlformats.org/officeDocument/2006/relationships/slide" Target="slide104.xml"/><Relationship Id="rId4" Type="http://schemas.openxmlformats.org/officeDocument/2006/relationships/slide" Target="slide59.xml"/><Relationship Id="rId9" Type="http://schemas.openxmlformats.org/officeDocument/2006/relationships/slide" Target="slide102.xml"/><Relationship Id="rId14" Type="http://schemas.openxmlformats.org/officeDocument/2006/relationships/slide" Target="slide100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10.xml"/><Relationship Id="rId3" Type="http://schemas.openxmlformats.org/officeDocument/2006/relationships/slide" Target="slide10.xml"/><Relationship Id="rId7" Type="http://schemas.openxmlformats.org/officeDocument/2006/relationships/slide" Target="slide125.xml"/><Relationship Id="rId12" Type="http://schemas.openxmlformats.org/officeDocument/2006/relationships/slide" Target="slide106.xml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6" Type="http://schemas.openxmlformats.org/officeDocument/2006/relationships/slide" Target="slide112.xml"/><Relationship Id="rId11" Type="http://schemas.openxmlformats.org/officeDocument/2006/relationships/slide" Target="slide104.xml"/><Relationship Id="rId5" Type="http://schemas.openxmlformats.org/officeDocument/2006/relationships/slide" Target="slide80.xml"/><Relationship Id="rId10" Type="http://schemas.openxmlformats.org/officeDocument/2006/relationships/slide" Target="slide102.xml"/><Relationship Id="rId4" Type="http://schemas.openxmlformats.org/officeDocument/2006/relationships/slide" Target="slide59.xml"/><Relationship Id="rId9" Type="http://schemas.openxmlformats.org/officeDocument/2006/relationships/slide" Target="slide103.xml"/><Relationship Id="rId14" Type="http://schemas.openxmlformats.org/officeDocument/2006/relationships/slide" Target="slide108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08.xml"/><Relationship Id="rId3" Type="http://schemas.openxmlformats.org/officeDocument/2006/relationships/slide" Target="slide10.xml"/><Relationship Id="rId7" Type="http://schemas.openxmlformats.org/officeDocument/2006/relationships/slide" Target="slide125.xml"/><Relationship Id="rId12" Type="http://schemas.openxmlformats.org/officeDocument/2006/relationships/slide" Target="slide110.xml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6" Type="http://schemas.openxmlformats.org/officeDocument/2006/relationships/slide" Target="slide112.xml"/><Relationship Id="rId11" Type="http://schemas.openxmlformats.org/officeDocument/2006/relationships/slide" Target="slide106.xml"/><Relationship Id="rId5" Type="http://schemas.openxmlformats.org/officeDocument/2006/relationships/slide" Target="slide80.xml"/><Relationship Id="rId10" Type="http://schemas.openxmlformats.org/officeDocument/2006/relationships/slide" Target="slide104.xml"/><Relationship Id="rId4" Type="http://schemas.openxmlformats.org/officeDocument/2006/relationships/slide" Target="slide59.xml"/><Relationship Id="rId9" Type="http://schemas.openxmlformats.org/officeDocument/2006/relationships/slide" Target="slide102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10.xml"/><Relationship Id="rId3" Type="http://schemas.openxmlformats.org/officeDocument/2006/relationships/slide" Target="slide10.xml"/><Relationship Id="rId7" Type="http://schemas.openxmlformats.org/officeDocument/2006/relationships/slide" Target="slide125.xml"/><Relationship Id="rId12" Type="http://schemas.openxmlformats.org/officeDocument/2006/relationships/slide" Target="slide106.xml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6" Type="http://schemas.openxmlformats.org/officeDocument/2006/relationships/slide" Target="slide112.xml"/><Relationship Id="rId11" Type="http://schemas.openxmlformats.org/officeDocument/2006/relationships/slide" Target="slide104.xml"/><Relationship Id="rId5" Type="http://schemas.openxmlformats.org/officeDocument/2006/relationships/slide" Target="slide80.xml"/><Relationship Id="rId10" Type="http://schemas.openxmlformats.org/officeDocument/2006/relationships/slide" Target="slide102.xml"/><Relationship Id="rId4" Type="http://schemas.openxmlformats.org/officeDocument/2006/relationships/slide" Target="slide59.xml"/><Relationship Id="rId9" Type="http://schemas.openxmlformats.org/officeDocument/2006/relationships/slide" Target="slide105.xml"/><Relationship Id="rId14" Type="http://schemas.openxmlformats.org/officeDocument/2006/relationships/slide" Target="slide108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08.xml"/><Relationship Id="rId3" Type="http://schemas.openxmlformats.org/officeDocument/2006/relationships/slide" Target="slide10.xml"/><Relationship Id="rId7" Type="http://schemas.openxmlformats.org/officeDocument/2006/relationships/slide" Target="slide125.xml"/><Relationship Id="rId12" Type="http://schemas.openxmlformats.org/officeDocument/2006/relationships/slide" Target="slide110.xml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6" Type="http://schemas.openxmlformats.org/officeDocument/2006/relationships/slide" Target="slide112.xml"/><Relationship Id="rId11" Type="http://schemas.openxmlformats.org/officeDocument/2006/relationships/slide" Target="slide106.xml"/><Relationship Id="rId5" Type="http://schemas.openxmlformats.org/officeDocument/2006/relationships/slide" Target="slide80.xml"/><Relationship Id="rId10" Type="http://schemas.openxmlformats.org/officeDocument/2006/relationships/slide" Target="slide102.xml"/><Relationship Id="rId4" Type="http://schemas.openxmlformats.org/officeDocument/2006/relationships/slide" Target="slide59.xml"/><Relationship Id="rId9" Type="http://schemas.openxmlformats.org/officeDocument/2006/relationships/slide" Target="slide104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10.xml"/><Relationship Id="rId3" Type="http://schemas.openxmlformats.org/officeDocument/2006/relationships/slide" Target="slide10.xml"/><Relationship Id="rId7" Type="http://schemas.openxmlformats.org/officeDocument/2006/relationships/slide" Target="slide125.xml"/><Relationship Id="rId12" Type="http://schemas.openxmlformats.org/officeDocument/2006/relationships/slide" Target="slide106.xml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6" Type="http://schemas.openxmlformats.org/officeDocument/2006/relationships/slide" Target="slide112.xml"/><Relationship Id="rId11" Type="http://schemas.openxmlformats.org/officeDocument/2006/relationships/slide" Target="slide104.xml"/><Relationship Id="rId5" Type="http://schemas.openxmlformats.org/officeDocument/2006/relationships/slide" Target="slide80.xml"/><Relationship Id="rId10" Type="http://schemas.openxmlformats.org/officeDocument/2006/relationships/slide" Target="slide102.xml"/><Relationship Id="rId4" Type="http://schemas.openxmlformats.org/officeDocument/2006/relationships/slide" Target="slide59.xml"/><Relationship Id="rId9" Type="http://schemas.openxmlformats.org/officeDocument/2006/relationships/slide" Target="slide107.xml"/><Relationship Id="rId14" Type="http://schemas.openxmlformats.org/officeDocument/2006/relationships/slide" Target="slide108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08.xml"/><Relationship Id="rId3" Type="http://schemas.openxmlformats.org/officeDocument/2006/relationships/slide" Target="slide10.xml"/><Relationship Id="rId7" Type="http://schemas.openxmlformats.org/officeDocument/2006/relationships/slide" Target="slide125.xml"/><Relationship Id="rId12" Type="http://schemas.openxmlformats.org/officeDocument/2006/relationships/slide" Target="slide110.xml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6" Type="http://schemas.openxmlformats.org/officeDocument/2006/relationships/slide" Target="slide112.xml"/><Relationship Id="rId11" Type="http://schemas.openxmlformats.org/officeDocument/2006/relationships/slide" Target="slide104.xml"/><Relationship Id="rId5" Type="http://schemas.openxmlformats.org/officeDocument/2006/relationships/slide" Target="slide80.xml"/><Relationship Id="rId10" Type="http://schemas.openxmlformats.org/officeDocument/2006/relationships/slide" Target="slide102.xml"/><Relationship Id="rId4" Type="http://schemas.openxmlformats.org/officeDocument/2006/relationships/slide" Target="slide59.xml"/><Relationship Id="rId9" Type="http://schemas.openxmlformats.org/officeDocument/2006/relationships/slide" Target="slide106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10.xml"/><Relationship Id="rId3" Type="http://schemas.openxmlformats.org/officeDocument/2006/relationships/slide" Target="slide10.xml"/><Relationship Id="rId7" Type="http://schemas.openxmlformats.org/officeDocument/2006/relationships/slide" Target="slide125.xml"/><Relationship Id="rId12" Type="http://schemas.openxmlformats.org/officeDocument/2006/relationships/slide" Target="slide106.xml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6" Type="http://schemas.openxmlformats.org/officeDocument/2006/relationships/slide" Target="slide112.xml"/><Relationship Id="rId11" Type="http://schemas.openxmlformats.org/officeDocument/2006/relationships/slide" Target="slide104.xml"/><Relationship Id="rId5" Type="http://schemas.openxmlformats.org/officeDocument/2006/relationships/slide" Target="slide80.xml"/><Relationship Id="rId10" Type="http://schemas.openxmlformats.org/officeDocument/2006/relationships/slide" Target="slide102.xml"/><Relationship Id="rId4" Type="http://schemas.openxmlformats.org/officeDocument/2006/relationships/slide" Target="slide59.xml"/><Relationship Id="rId9" Type="http://schemas.openxmlformats.org/officeDocument/2006/relationships/slide" Target="slide109.xml"/><Relationship Id="rId14" Type="http://schemas.openxmlformats.org/officeDocument/2006/relationships/slide" Target="slide108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10.xml"/><Relationship Id="rId3" Type="http://schemas.openxmlformats.org/officeDocument/2006/relationships/slide" Target="slide10.xml"/><Relationship Id="rId7" Type="http://schemas.openxmlformats.org/officeDocument/2006/relationships/slide" Target="slide125.xml"/><Relationship Id="rId12" Type="http://schemas.openxmlformats.org/officeDocument/2006/relationships/slide" Target="slide106.xml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6" Type="http://schemas.openxmlformats.org/officeDocument/2006/relationships/slide" Target="slide112.xml"/><Relationship Id="rId11" Type="http://schemas.openxmlformats.org/officeDocument/2006/relationships/slide" Target="slide104.xml"/><Relationship Id="rId5" Type="http://schemas.openxmlformats.org/officeDocument/2006/relationships/slide" Target="slide80.xml"/><Relationship Id="rId10" Type="http://schemas.openxmlformats.org/officeDocument/2006/relationships/slide" Target="slide102.xml"/><Relationship Id="rId4" Type="http://schemas.openxmlformats.org/officeDocument/2006/relationships/slide" Target="slide59.xml"/><Relationship Id="rId9" Type="http://schemas.openxmlformats.org/officeDocument/2006/relationships/slide" Target="slide10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59.xml"/><Relationship Id="rId18" Type="http://schemas.openxmlformats.org/officeDocument/2006/relationships/slide" Target="slide8.xml"/><Relationship Id="rId3" Type="http://schemas.openxmlformats.org/officeDocument/2006/relationships/image" Target="../media/image7.emf"/><Relationship Id="rId21" Type="http://schemas.openxmlformats.org/officeDocument/2006/relationships/slide" Target="slide29.xml"/><Relationship Id="rId7" Type="http://schemas.openxmlformats.org/officeDocument/2006/relationships/slide" Target="slide14.xml"/><Relationship Id="rId12" Type="http://schemas.openxmlformats.org/officeDocument/2006/relationships/slide" Target="slide19.xml"/><Relationship Id="rId17" Type="http://schemas.openxmlformats.org/officeDocument/2006/relationships/slide" Target="slide125.xml"/><Relationship Id="rId2" Type="http://schemas.openxmlformats.org/officeDocument/2006/relationships/notesSlide" Target="../notesSlides/notesSlide6.xml"/><Relationship Id="rId16" Type="http://schemas.openxmlformats.org/officeDocument/2006/relationships/slide" Target="slide112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18.xml"/><Relationship Id="rId5" Type="http://schemas.openxmlformats.org/officeDocument/2006/relationships/slide" Target="slide12.xml"/><Relationship Id="rId15" Type="http://schemas.openxmlformats.org/officeDocument/2006/relationships/slide" Target="slide100.xml"/><Relationship Id="rId23" Type="http://schemas.openxmlformats.org/officeDocument/2006/relationships/slide" Target="slide49.xml"/><Relationship Id="rId10" Type="http://schemas.openxmlformats.org/officeDocument/2006/relationships/slide" Target="slide17.xml"/><Relationship Id="rId19" Type="http://schemas.openxmlformats.org/officeDocument/2006/relationships/slide" Target="slide10.xml"/><Relationship Id="rId4" Type="http://schemas.openxmlformats.org/officeDocument/2006/relationships/slide" Target="slide11.xml"/><Relationship Id="rId9" Type="http://schemas.openxmlformats.org/officeDocument/2006/relationships/slide" Target="slide16.xml"/><Relationship Id="rId14" Type="http://schemas.openxmlformats.org/officeDocument/2006/relationships/slide" Target="slide80.xml"/><Relationship Id="rId22" Type="http://schemas.openxmlformats.org/officeDocument/2006/relationships/slide" Target="slide39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10.xml"/><Relationship Id="rId3" Type="http://schemas.openxmlformats.org/officeDocument/2006/relationships/slide" Target="slide10.xml"/><Relationship Id="rId7" Type="http://schemas.openxmlformats.org/officeDocument/2006/relationships/slide" Target="slide125.xml"/><Relationship Id="rId12" Type="http://schemas.openxmlformats.org/officeDocument/2006/relationships/slide" Target="slide106.xml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6" Type="http://schemas.openxmlformats.org/officeDocument/2006/relationships/slide" Target="slide112.xml"/><Relationship Id="rId11" Type="http://schemas.openxmlformats.org/officeDocument/2006/relationships/slide" Target="slide104.xml"/><Relationship Id="rId5" Type="http://schemas.openxmlformats.org/officeDocument/2006/relationships/slide" Target="slide80.xml"/><Relationship Id="rId10" Type="http://schemas.openxmlformats.org/officeDocument/2006/relationships/slide" Target="slide102.xml"/><Relationship Id="rId4" Type="http://schemas.openxmlformats.org/officeDocument/2006/relationships/slide" Target="slide59.xml"/><Relationship Id="rId9" Type="http://schemas.openxmlformats.org/officeDocument/2006/relationships/slide" Target="slide111.xml"/><Relationship Id="rId14" Type="http://schemas.openxmlformats.org/officeDocument/2006/relationships/slide" Target="slide108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08.xml"/><Relationship Id="rId3" Type="http://schemas.openxmlformats.org/officeDocument/2006/relationships/slide" Target="slide10.xml"/><Relationship Id="rId7" Type="http://schemas.openxmlformats.org/officeDocument/2006/relationships/slide" Target="slide125.xml"/><Relationship Id="rId12" Type="http://schemas.openxmlformats.org/officeDocument/2006/relationships/slide" Target="slide106.xml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6" Type="http://schemas.openxmlformats.org/officeDocument/2006/relationships/slide" Target="slide112.xml"/><Relationship Id="rId11" Type="http://schemas.openxmlformats.org/officeDocument/2006/relationships/slide" Target="slide104.xml"/><Relationship Id="rId5" Type="http://schemas.openxmlformats.org/officeDocument/2006/relationships/slide" Target="slide80.xml"/><Relationship Id="rId10" Type="http://schemas.openxmlformats.org/officeDocument/2006/relationships/slide" Target="slide102.xml"/><Relationship Id="rId4" Type="http://schemas.openxmlformats.org/officeDocument/2006/relationships/slide" Target="slide59.xml"/><Relationship Id="rId9" Type="http://schemas.openxmlformats.org/officeDocument/2006/relationships/slide" Target="slide110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17.xml"/><Relationship Id="rId18" Type="http://schemas.openxmlformats.org/officeDocument/2006/relationships/slide" Target="slide120.xml"/><Relationship Id="rId3" Type="http://schemas.openxmlformats.org/officeDocument/2006/relationships/slide" Target="slide10.xml"/><Relationship Id="rId21" Type="http://schemas.openxmlformats.org/officeDocument/2006/relationships/slide" Target="slide119.xml"/><Relationship Id="rId7" Type="http://schemas.openxmlformats.org/officeDocument/2006/relationships/slide" Target="slide125.xml"/><Relationship Id="rId12" Type="http://schemas.openxmlformats.org/officeDocument/2006/relationships/slide" Target="slide113.xml"/><Relationship Id="rId17" Type="http://schemas.openxmlformats.org/officeDocument/2006/relationships/slide" Target="slide122.xml"/><Relationship Id="rId2" Type="http://schemas.openxmlformats.org/officeDocument/2006/relationships/image" Target="../media/image79.emf"/><Relationship Id="rId16" Type="http://schemas.openxmlformats.org/officeDocument/2006/relationships/slide" Target="slide121.xml"/><Relationship Id="rId20" Type="http://schemas.openxmlformats.org/officeDocument/2006/relationships/slide" Target="slide1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115.xml"/><Relationship Id="rId5" Type="http://schemas.openxmlformats.org/officeDocument/2006/relationships/slide" Target="slide80.xml"/><Relationship Id="rId15" Type="http://schemas.openxmlformats.org/officeDocument/2006/relationships/slide" Target="slide116.xml"/><Relationship Id="rId10" Type="http://schemas.openxmlformats.org/officeDocument/2006/relationships/slide" Target="slide114.xml"/><Relationship Id="rId19" Type="http://schemas.openxmlformats.org/officeDocument/2006/relationships/slide" Target="slide124.xml"/><Relationship Id="rId4" Type="http://schemas.openxmlformats.org/officeDocument/2006/relationships/slide" Target="slide59.xml"/><Relationship Id="rId9" Type="http://schemas.openxmlformats.org/officeDocument/2006/relationships/slide" Target="slide112.xml"/><Relationship Id="rId14" Type="http://schemas.openxmlformats.org/officeDocument/2006/relationships/slide" Target="slide118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17.xml"/><Relationship Id="rId18" Type="http://schemas.openxmlformats.org/officeDocument/2006/relationships/slide" Target="slide120.xml"/><Relationship Id="rId3" Type="http://schemas.openxmlformats.org/officeDocument/2006/relationships/slide" Target="slide10.xml"/><Relationship Id="rId21" Type="http://schemas.openxmlformats.org/officeDocument/2006/relationships/slide" Target="slide119.xml"/><Relationship Id="rId7" Type="http://schemas.openxmlformats.org/officeDocument/2006/relationships/slide" Target="slide125.xml"/><Relationship Id="rId12" Type="http://schemas.openxmlformats.org/officeDocument/2006/relationships/slide" Target="slide113.xml"/><Relationship Id="rId17" Type="http://schemas.openxmlformats.org/officeDocument/2006/relationships/slide" Target="slide122.xml"/><Relationship Id="rId2" Type="http://schemas.openxmlformats.org/officeDocument/2006/relationships/image" Target="../media/image80.emf"/><Relationship Id="rId16" Type="http://schemas.openxmlformats.org/officeDocument/2006/relationships/slide" Target="slide121.xml"/><Relationship Id="rId20" Type="http://schemas.openxmlformats.org/officeDocument/2006/relationships/slide" Target="slide1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115.xml"/><Relationship Id="rId5" Type="http://schemas.openxmlformats.org/officeDocument/2006/relationships/slide" Target="slide80.xml"/><Relationship Id="rId15" Type="http://schemas.openxmlformats.org/officeDocument/2006/relationships/slide" Target="slide116.xml"/><Relationship Id="rId10" Type="http://schemas.openxmlformats.org/officeDocument/2006/relationships/slide" Target="slide114.xml"/><Relationship Id="rId19" Type="http://schemas.openxmlformats.org/officeDocument/2006/relationships/slide" Target="slide124.xml"/><Relationship Id="rId4" Type="http://schemas.openxmlformats.org/officeDocument/2006/relationships/slide" Target="slide59.xml"/><Relationship Id="rId9" Type="http://schemas.openxmlformats.org/officeDocument/2006/relationships/slide" Target="slide112.xml"/><Relationship Id="rId14" Type="http://schemas.openxmlformats.org/officeDocument/2006/relationships/slide" Target="slide118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17.xml"/><Relationship Id="rId18" Type="http://schemas.openxmlformats.org/officeDocument/2006/relationships/slide" Target="slide120.xml"/><Relationship Id="rId3" Type="http://schemas.openxmlformats.org/officeDocument/2006/relationships/slide" Target="slide10.xml"/><Relationship Id="rId21" Type="http://schemas.openxmlformats.org/officeDocument/2006/relationships/slide" Target="slide119.xml"/><Relationship Id="rId7" Type="http://schemas.openxmlformats.org/officeDocument/2006/relationships/slide" Target="slide125.xml"/><Relationship Id="rId12" Type="http://schemas.openxmlformats.org/officeDocument/2006/relationships/slide" Target="slide113.xml"/><Relationship Id="rId17" Type="http://schemas.openxmlformats.org/officeDocument/2006/relationships/slide" Target="slide122.xml"/><Relationship Id="rId2" Type="http://schemas.openxmlformats.org/officeDocument/2006/relationships/image" Target="../media/image81.emf"/><Relationship Id="rId16" Type="http://schemas.openxmlformats.org/officeDocument/2006/relationships/slide" Target="slide121.xml"/><Relationship Id="rId20" Type="http://schemas.openxmlformats.org/officeDocument/2006/relationships/slide" Target="slide1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115.xml"/><Relationship Id="rId5" Type="http://schemas.openxmlformats.org/officeDocument/2006/relationships/slide" Target="slide80.xml"/><Relationship Id="rId15" Type="http://schemas.openxmlformats.org/officeDocument/2006/relationships/slide" Target="slide116.xml"/><Relationship Id="rId10" Type="http://schemas.openxmlformats.org/officeDocument/2006/relationships/slide" Target="slide114.xml"/><Relationship Id="rId19" Type="http://schemas.openxmlformats.org/officeDocument/2006/relationships/slide" Target="slide124.xml"/><Relationship Id="rId4" Type="http://schemas.openxmlformats.org/officeDocument/2006/relationships/slide" Target="slide59.xml"/><Relationship Id="rId9" Type="http://schemas.openxmlformats.org/officeDocument/2006/relationships/slide" Target="slide112.xml"/><Relationship Id="rId14" Type="http://schemas.openxmlformats.org/officeDocument/2006/relationships/slide" Target="slide118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17.xml"/><Relationship Id="rId18" Type="http://schemas.openxmlformats.org/officeDocument/2006/relationships/slide" Target="slide120.xml"/><Relationship Id="rId3" Type="http://schemas.openxmlformats.org/officeDocument/2006/relationships/slide" Target="slide10.xml"/><Relationship Id="rId21" Type="http://schemas.openxmlformats.org/officeDocument/2006/relationships/slide" Target="slide119.xml"/><Relationship Id="rId7" Type="http://schemas.openxmlformats.org/officeDocument/2006/relationships/slide" Target="slide125.xml"/><Relationship Id="rId12" Type="http://schemas.openxmlformats.org/officeDocument/2006/relationships/slide" Target="slide113.xml"/><Relationship Id="rId17" Type="http://schemas.openxmlformats.org/officeDocument/2006/relationships/slide" Target="slide122.xml"/><Relationship Id="rId2" Type="http://schemas.openxmlformats.org/officeDocument/2006/relationships/image" Target="../media/image82.emf"/><Relationship Id="rId16" Type="http://schemas.openxmlformats.org/officeDocument/2006/relationships/slide" Target="slide121.xml"/><Relationship Id="rId20" Type="http://schemas.openxmlformats.org/officeDocument/2006/relationships/slide" Target="slide1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115.xml"/><Relationship Id="rId5" Type="http://schemas.openxmlformats.org/officeDocument/2006/relationships/slide" Target="slide80.xml"/><Relationship Id="rId15" Type="http://schemas.openxmlformats.org/officeDocument/2006/relationships/slide" Target="slide116.xml"/><Relationship Id="rId10" Type="http://schemas.openxmlformats.org/officeDocument/2006/relationships/slide" Target="slide114.xml"/><Relationship Id="rId19" Type="http://schemas.openxmlformats.org/officeDocument/2006/relationships/slide" Target="slide124.xml"/><Relationship Id="rId4" Type="http://schemas.openxmlformats.org/officeDocument/2006/relationships/slide" Target="slide59.xml"/><Relationship Id="rId9" Type="http://schemas.openxmlformats.org/officeDocument/2006/relationships/slide" Target="slide112.xml"/><Relationship Id="rId14" Type="http://schemas.openxmlformats.org/officeDocument/2006/relationships/slide" Target="slide118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17.xml"/><Relationship Id="rId18" Type="http://schemas.openxmlformats.org/officeDocument/2006/relationships/slide" Target="slide120.xml"/><Relationship Id="rId3" Type="http://schemas.openxmlformats.org/officeDocument/2006/relationships/slide" Target="slide10.xml"/><Relationship Id="rId21" Type="http://schemas.openxmlformats.org/officeDocument/2006/relationships/slide" Target="slide119.xml"/><Relationship Id="rId7" Type="http://schemas.openxmlformats.org/officeDocument/2006/relationships/slide" Target="slide125.xml"/><Relationship Id="rId12" Type="http://schemas.openxmlformats.org/officeDocument/2006/relationships/slide" Target="slide113.xml"/><Relationship Id="rId17" Type="http://schemas.openxmlformats.org/officeDocument/2006/relationships/slide" Target="slide122.xml"/><Relationship Id="rId2" Type="http://schemas.openxmlformats.org/officeDocument/2006/relationships/image" Target="../media/image83.emf"/><Relationship Id="rId16" Type="http://schemas.openxmlformats.org/officeDocument/2006/relationships/slide" Target="slide121.xml"/><Relationship Id="rId20" Type="http://schemas.openxmlformats.org/officeDocument/2006/relationships/slide" Target="slide1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115.xml"/><Relationship Id="rId5" Type="http://schemas.openxmlformats.org/officeDocument/2006/relationships/slide" Target="slide80.xml"/><Relationship Id="rId15" Type="http://schemas.openxmlformats.org/officeDocument/2006/relationships/slide" Target="slide116.xml"/><Relationship Id="rId10" Type="http://schemas.openxmlformats.org/officeDocument/2006/relationships/slide" Target="slide114.xml"/><Relationship Id="rId19" Type="http://schemas.openxmlformats.org/officeDocument/2006/relationships/slide" Target="slide124.xml"/><Relationship Id="rId4" Type="http://schemas.openxmlformats.org/officeDocument/2006/relationships/slide" Target="slide59.xml"/><Relationship Id="rId9" Type="http://schemas.openxmlformats.org/officeDocument/2006/relationships/slide" Target="slide112.xml"/><Relationship Id="rId14" Type="http://schemas.openxmlformats.org/officeDocument/2006/relationships/slide" Target="slide118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17.xml"/><Relationship Id="rId18" Type="http://schemas.openxmlformats.org/officeDocument/2006/relationships/slide" Target="slide120.xml"/><Relationship Id="rId3" Type="http://schemas.openxmlformats.org/officeDocument/2006/relationships/slide" Target="slide10.xml"/><Relationship Id="rId21" Type="http://schemas.openxmlformats.org/officeDocument/2006/relationships/slide" Target="slide119.xml"/><Relationship Id="rId7" Type="http://schemas.openxmlformats.org/officeDocument/2006/relationships/slide" Target="slide125.xml"/><Relationship Id="rId12" Type="http://schemas.openxmlformats.org/officeDocument/2006/relationships/slide" Target="slide113.xml"/><Relationship Id="rId17" Type="http://schemas.openxmlformats.org/officeDocument/2006/relationships/slide" Target="slide122.xml"/><Relationship Id="rId2" Type="http://schemas.openxmlformats.org/officeDocument/2006/relationships/image" Target="../media/image84.emf"/><Relationship Id="rId16" Type="http://schemas.openxmlformats.org/officeDocument/2006/relationships/slide" Target="slide121.xml"/><Relationship Id="rId20" Type="http://schemas.openxmlformats.org/officeDocument/2006/relationships/slide" Target="slide1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115.xml"/><Relationship Id="rId5" Type="http://schemas.openxmlformats.org/officeDocument/2006/relationships/slide" Target="slide80.xml"/><Relationship Id="rId15" Type="http://schemas.openxmlformats.org/officeDocument/2006/relationships/slide" Target="slide116.xml"/><Relationship Id="rId10" Type="http://schemas.openxmlformats.org/officeDocument/2006/relationships/slide" Target="slide114.xml"/><Relationship Id="rId19" Type="http://schemas.openxmlformats.org/officeDocument/2006/relationships/slide" Target="slide124.xml"/><Relationship Id="rId4" Type="http://schemas.openxmlformats.org/officeDocument/2006/relationships/slide" Target="slide59.xml"/><Relationship Id="rId9" Type="http://schemas.openxmlformats.org/officeDocument/2006/relationships/slide" Target="slide112.xml"/><Relationship Id="rId14" Type="http://schemas.openxmlformats.org/officeDocument/2006/relationships/slide" Target="slide118.xml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17.xml"/><Relationship Id="rId18" Type="http://schemas.openxmlformats.org/officeDocument/2006/relationships/slide" Target="slide120.xml"/><Relationship Id="rId3" Type="http://schemas.openxmlformats.org/officeDocument/2006/relationships/slide" Target="slide10.xml"/><Relationship Id="rId21" Type="http://schemas.openxmlformats.org/officeDocument/2006/relationships/slide" Target="slide119.xml"/><Relationship Id="rId7" Type="http://schemas.openxmlformats.org/officeDocument/2006/relationships/slide" Target="slide125.xml"/><Relationship Id="rId12" Type="http://schemas.openxmlformats.org/officeDocument/2006/relationships/slide" Target="slide113.xml"/><Relationship Id="rId17" Type="http://schemas.openxmlformats.org/officeDocument/2006/relationships/slide" Target="slide122.xml"/><Relationship Id="rId2" Type="http://schemas.openxmlformats.org/officeDocument/2006/relationships/image" Target="../media/image85.emf"/><Relationship Id="rId16" Type="http://schemas.openxmlformats.org/officeDocument/2006/relationships/slide" Target="slide121.xml"/><Relationship Id="rId20" Type="http://schemas.openxmlformats.org/officeDocument/2006/relationships/slide" Target="slide1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115.xml"/><Relationship Id="rId5" Type="http://schemas.openxmlformats.org/officeDocument/2006/relationships/slide" Target="slide80.xml"/><Relationship Id="rId15" Type="http://schemas.openxmlformats.org/officeDocument/2006/relationships/slide" Target="slide116.xml"/><Relationship Id="rId10" Type="http://schemas.openxmlformats.org/officeDocument/2006/relationships/slide" Target="slide114.xml"/><Relationship Id="rId19" Type="http://schemas.openxmlformats.org/officeDocument/2006/relationships/slide" Target="slide124.xml"/><Relationship Id="rId4" Type="http://schemas.openxmlformats.org/officeDocument/2006/relationships/slide" Target="slide59.xml"/><Relationship Id="rId9" Type="http://schemas.openxmlformats.org/officeDocument/2006/relationships/slide" Target="slide112.xml"/><Relationship Id="rId14" Type="http://schemas.openxmlformats.org/officeDocument/2006/relationships/slide" Target="slide118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17.xml"/><Relationship Id="rId18" Type="http://schemas.openxmlformats.org/officeDocument/2006/relationships/slide" Target="slide120.xml"/><Relationship Id="rId3" Type="http://schemas.openxmlformats.org/officeDocument/2006/relationships/slide" Target="slide10.xml"/><Relationship Id="rId21" Type="http://schemas.openxmlformats.org/officeDocument/2006/relationships/slide" Target="slide119.xml"/><Relationship Id="rId7" Type="http://schemas.openxmlformats.org/officeDocument/2006/relationships/slide" Target="slide125.xml"/><Relationship Id="rId12" Type="http://schemas.openxmlformats.org/officeDocument/2006/relationships/slide" Target="slide113.xml"/><Relationship Id="rId17" Type="http://schemas.openxmlformats.org/officeDocument/2006/relationships/slide" Target="slide122.xml"/><Relationship Id="rId2" Type="http://schemas.openxmlformats.org/officeDocument/2006/relationships/image" Target="../media/image86.emf"/><Relationship Id="rId16" Type="http://schemas.openxmlformats.org/officeDocument/2006/relationships/slide" Target="slide121.xml"/><Relationship Id="rId20" Type="http://schemas.openxmlformats.org/officeDocument/2006/relationships/slide" Target="slide1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115.xml"/><Relationship Id="rId5" Type="http://schemas.openxmlformats.org/officeDocument/2006/relationships/slide" Target="slide80.xml"/><Relationship Id="rId15" Type="http://schemas.openxmlformats.org/officeDocument/2006/relationships/slide" Target="slide116.xml"/><Relationship Id="rId10" Type="http://schemas.openxmlformats.org/officeDocument/2006/relationships/slide" Target="slide114.xml"/><Relationship Id="rId19" Type="http://schemas.openxmlformats.org/officeDocument/2006/relationships/slide" Target="slide124.xml"/><Relationship Id="rId4" Type="http://schemas.openxmlformats.org/officeDocument/2006/relationships/slide" Target="slide59.xml"/><Relationship Id="rId9" Type="http://schemas.openxmlformats.org/officeDocument/2006/relationships/slide" Target="slide112.xml"/><Relationship Id="rId14" Type="http://schemas.openxmlformats.org/officeDocument/2006/relationships/slide" Target="slide1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59.xml"/><Relationship Id="rId18" Type="http://schemas.openxmlformats.org/officeDocument/2006/relationships/slide" Target="slide8.xml"/><Relationship Id="rId3" Type="http://schemas.openxmlformats.org/officeDocument/2006/relationships/image" Target="../media/image8.emf"/><Relationship Id="rId21" Type="http://schemas.openxmlformats.org/officeDocument/2006/relationships/slide" Target="slide29.xml"/><Relationship Id="rId7" Type="http://schemas.openxmlformats.org/officeDocument/2006/relationships/slide" Target="slide14.xml"/><Relationship Id="rId12" Type="http://schemas.openxmlformats.org/officeDocument/2006/relationships/slide" Target="slide19.xml"/><Relationship Id="rId17" Type="http://schemas.openxmlformats.org/officeDocument/2006/relationships/slide" Target="slide125.xml"/><Relationship Id="rId2" Type="http://schemas.openxmlformats.org/officeDocument/2006/relationships/notesSlide" Target="../notesSlides/notesSlide7.xml"/><Relationship Id="rId16" Type="http://schemas.openxmlformats.org/officeDocument/2006/relationships/slide" Target="slide112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18.xml"/><Relationship Id="rId5" Type="http://schemas.openxmlformats.org/officeDocument/2006/relationships/slide" Target="slide12.xml"/><Relationship Id="rId15" Type="http://schemas.openxmlformats.org/officeDocument/2006/relationships/slide" Target="slide100.xml"/><Relationship Id="rId23" Type="http://schemas.openxmlformats.org/officeDocument/2006/relationships/slide" Target="slide49.xml"/><Relationship Id="rId10" Type="http://schemas.openxmlformats.org/officeDocument/2006/relationships/slide" Target="slide17.xml"/><Relationship Id="rId19" Type="http://schemas.openxmlformats.org/officeDocument/2006/relationships/slide" Target="slide10.xml"/><Relationship Id="rId4" Type="http://schemas.openxmlformats.org/officeDocument/2006/relationships/slide" Target="slide11.xml"/><Relationship Id="rId9" Type="http://schemas.openxmlformats.org/officeDocument/2006/relationships/slide" Target="slide16.xml"/><Relationship Id="rId14" Type="http://schemas.openxmlformats.org/officeDocument/2006/relationships/slide" Target="slide80.xml"/><Relationship Id="rId22" Type="http://schemas.openxmlformats.org/officeDocument/2006/relationships/slide" Target="slide39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17.xml"/><Relationship Id="rId18" Type="http://schemas.openxmlformats.org/officeDocument/2006/relationships/slide" Target="slide120.xml"/><Relationship Id="rId3" Type="http://schemas.openxmlformats.org/officeDocument/2006/relationships/slide" Target="slide10.xml"/><Relationship Id="rId21" Type="http://schemas.openxmlformats.org/officeDocument/2006/relationships/slide" Target="slide119.xml"/><Relationship Id="rId7" Type="http://schemas.openxmlformats.org/officeDocument/2006/relationships/slide" Target="slide125.xml"/><Relationship Id="rId12" Type="http://schemas.openxmlformats.org/officeDocument/2006/relationships/slide" Target="slide113.xml"/><Relationship Id="rId17" Type="http://schemas.openxmlformats.org/officeDocument/2006/relationships/slide" Target="slide122.xml"/><Relationship Id="rId2" Type="http://schemas.openxmlformats.org/officeDocument/2006/relationships/image" Target="../media/image87.emf"/><Relationship Id="rId16" Type="http://schemas.openxmlformats.org/officeDocument/2006/relationships/slide" Target="slide121.xml"/><Relationship Id="rId20" Type="http://schemas.openxmlformats.org/officeDocument/2006/relationships/slide" Target="slide1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115.xml"/><Relationship Id="rId5" Type="http://schemas.openxmlformats.org/officeDocument/2006/relationships/slide" Target="slide80.xml"/><Relationship Id="rId15" Type="http://schemas.openxmlformats.org/officeDocument/2006/relationships/slide" Target="slide116.xml"/><Relationship Id="rId10" Type="http://schemas.openxmlformats.org/officeDocument/2006/relationships/slide" Target="slide114.xml"/><Relationship Id="rId19" Type="http://schemas.openxmlformats.org/officeDocument/2006/relationships/slide" Target="slide124.xml"/><Relationship Id="rId4" Type="http://schemas.openxmlformats.org/officeDocument/2006/relationships/slide" Target="slide59.xml"/><Relationship Id="rId9" Type="http://schemas.openxmlformats.org/officeDocument/2006/relationships/slide" Target="slide112.xml"/><Relationship Id="rId14" Type="http://schemas.openxmlformats.org/officeDocument/2006/relationships/slide" Target="slide118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17.xml"/><Relationship Id="rId18" Type="http://schemas.openxmlformats.org/officeDocument/2006/relationships/slide" Target="slide120.xml"/><Relationship Id="rId3" Type="http://schemas.openxmlformats.org/officeDocument/2006/relationships/slide" Target="slide10.xml"/><Relationship Id="rId21" Type="http://schemas.openxmlformats.org/officeDocument/2006/relationships/slide" Target="slide119.xml"/><Relationship Id="rId7" Type="http://schemas.openxmlformats.org/officeDocument/2006/relationships/slide" Target="slide125.xml"/><Relationship Id="rId12" Type="http://schemas.openxmlformats.org/officeDocument/2006/relationships/slide" Target="slide113.xml"/><Relationship Id="rId17" Type="http://schemas.openxmlformats.org/officeDocument/2006/relationships/slide" Target="slide122.xml"/><Relationship Id="rId2" Type="http://schemas.openxmlformats.org/officeDocument/2006/relationships/image" Target="../media/image88.emf"/><Relationship Id="rId16" Type="http://schemas.openxmlformats.org/officeDocument/2006/relationships/slide" Target="slide121.xml"/><Relationship Id="rId20" Type="http://schemas.openxmlformats.org/officeDocument/2006/relationships/slide" Target="slide1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115.xml"/><Relationship Id="rId5" Type="http://schemas.openxmlformats.org/officeDocument/2006/relationships/slide" Target="slide80.xml"/><Relationship Id="rId15" Type="http://schemas.openxmlformats.org/officeDocument/2006/relationships/slide" Target="slide116.xml"/><Relationship Id="rId10" Type="http://schemas.openxmlformats.org/officeDocument/2006/relationships/slide" Target="slide114.xml"/><Relationship Id="rId19" Type="http://schemas.openxmlformats.org/officeDocument/2006/relationships/slide" Target="slide124.xml"/><Relationship Id="rId4" Type="http://schemas.openxmlformats.org/officeDocument/2006/relationships/slide" Target="slide59.xml"/><Relationship Id="rId9" Type="http://schemas.openxmlformats.org/officeDocument/2006/relationships/slide" Target="slide112.xml"/><Relationship Id="rId14" Type="http://schemas.openxmlformats.org/officeDocument/2006/relationships/slide" Target="slide118.xm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17.xml"/><Relationship Id="rId18" Type="http://schemas.openxmlformats.org/officeDocument/2006/relationships/slide" Target="slide120.xml"/><Relationship Id="rId3" Type="http://schemas.openxmlformats.org/officeDocument/2006/relationships/slide" Target="slide10.xml"/><Relationship Id="rId21" Type="http://schemas.openxmlformats.org/officeDocument/2006/relationships/slide" Target="slide119.xml"/><Relationship Id="rId7" Type="http://schemas.openxmlformats.org/officeDocument/2006/relationships/slide" Target="slide125.xml"/><Relationship Id="rId12" Type="http://schemas.openxmlformats.org/officeDocument/2006/relationships/slide" Target="slide113.xml"/><Relationship Id="rId17" Type="http://schemas.openxmlformats.org/officeDocument/2006/relationships/slide" Target="slide122.xml"/><Relationship Id="rId2" Type="http://schemas.openxmlformats.org/officeDocument/2006/relationships/image" Target="../media/image89.emf"/><Relationship Id="rId16" Type="http://schemas.openxmlformats.org/officeDocument/2006/relationships/slide" Target="slide121.xml"/><Relationship Id="rId20" Type="http://schemas.openxmlformats.org/officeDocument/2006/relationships/slide" Target="slide1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115.xml"/><Relationship Id="rId5" Type="http://schemas.openxmlformats.org/officeDocument/2006/relationships/slide" Target="slide80.xml"/><Relationship Id="rId15" Type="http://schemas.openxmlformats.org/officeDocument/2006/relationships/slide" Target="slide116.xml"/><Relationship Id="rId10" Type="http://schemas.openxmlformats.org/officeDocument/2006/relationships/slide" Target="slide114.xml"/><Relationship Id="rId19" Type="http://schemas.openxmlformats.org/officeDocument/2006/relationships/slide" Target="slide124.xml"/><Relationship Id="rId4" Type="http://schemas.openxmlformats.org/officeDocument/2006/relationships/slide" Target="slide59.xml"/><Relationship Id="rId9" Type="http://schemas.openxmlformats.org/officeDocument/2006/relationships/slide" Target="slide112.xml"/><Relationship Id="rId14" Type="http://schemas.openxmlformats.org/officeDocument/2006/relationships/slide" Target="slide118.xml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17.xml"/><Relationship Id="rId18" Type="http://schemas.openxmlformats.org/officeDocument/2006/relationships/slide" Target="slide120.xml"/><Relationship Id="rId3" Type="http://schemas.openxmlformats.org/officeDocument/2006/relationships/slide" Target="slide10.xml"/><Relationship Id="rId21" Type="http://schemas.openxmlformats.org/officeDocument/2006/relationships/slide" Target="slide119.xml"/><Relationship Id="rId7" Type="http://schemas.openxmlformats.org/officeDocument/2006/relationships/slide" Target="slide125.xml"/><Relationship Id="rId12" Type="http://schemas.openxmlformats.org/officeDocument/2006/relationships/slide" Target="slide113.xml"/><Relationship Id="rId17" Type="http://schemas.openxmlformats.org/officeDocument/2006/relationships/slide" Target="slide122.xml"/><Relationship Id="rId2" Type="http://schemas.openxmlformats.org/officeDocument/2006/relationships/image" Target="../media/image90.emf"/><Relationship Id="rId16" Type="http://schemas.openxmlformats.org/officeDocument/2006/relationships/slide" Target="slide121.xml"/><Relationship Id="rId20" Type="http://schemas.openxmlformats.org/officeDocument/2006/relationships/slide" Target="slide1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115.xml"/><Relationship Id="rId5" Type="http://schemas.openxmlformats.org/officeDocument/2006/relationships/slide" Target="slide80.xml"/><Relationship Id="rId15" Type="http://schemas.openxmlformats.org/officeDocument/2006/relationships/slide" Target="slide116.xml"/><Relationship Id="rId10" Type="http://schemas.openxmlformats.org/officeDocument/2006/relationships/slide" Target="slide114.xml"/><Relationship Id="rId19" Type="http://schemas.openxmlformats.org/officeDocument/2006/relationships/slide" Target="slide124.xml"/><Relationship Id="rId4" Type="http://schemas.openxmlformats.org/officeDocument/2006/relationships/slide" Target="slide59.xml"/><Relationship Id="rId9" Type="http://schemas.openxmlformats.org/officeDocument/2006/relationships/slide" Target="slide112.xml"/><Relationship Id="rId14" Type="http://schemas.openxmlformats.org/officeDocument/2006/relationships/slide" Target="slide118.xml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17.xml"/><Relationship Id="rId18" Type="http://schemas.openxmlformats.org/officeDocument/2006/relationships/slide" Target="slide120.xml"/><Relationship Id="rId3" Type="http://schemas.openxmlformats.org/officeDocument/2006/relationships/slide" Target="slide10.xml"/><Relationship Id="rId21" Type="http://schemas.openxmlformats.org/officeDocument/2006/relationships/slide" Target="slide119.xml"/><Relationship Id="rId7" Type="http://schemas.openxmlformats.org/officeDocument/2006/relationships/slide" Target="slide125.xml"/><Relationship Id="rId12" Type="http://schemas.openxmlformats.org/officeDocument/2006/relationships/slide" Target="slide113.xml"/><Relationship Id="rId17" Type="http://schemas.openxmlformats.org/officeDocument/2006/relationships/slide" Target="slide122.xml"/><Relationship Id="rId2" Type="http://schemas.openxmlformats.org/officeDocument/2006/relationships/image" Target="../media/image91.emf"/><Relationship Id="rId16" Type="http://schemas.openxmlformats.org/officeDocument/2006/relationships/slide" Target="slide121.xml"/><Relationship Id="rId20" Type="http://schemas.openxmlformats.org/officeDocument/2006/relationships/slide" Target="slide1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115.xml"/><Relationship Id="rId5" Type="http://schemas.openxmlformats.org/officeDocument/2006/relationships/slide" Target="slide80.xml"/><Relationship Id="rId15" Type="http://schemas.openxmlformats.org/officeDocument/2006/relationships/slide" Target="slide116.xml"/><Relationship Id="rId10" Type="http://schemas.openxmlformats.org/officeDocument/2006/relationships/slide" Target="slide114.xml"/><Relationship Id="rId19" Type="http://schemas.openxmlformats.org/officeDocument/2006/relationships/slide" Target="slide124.xml"/><Relationship Id="rId4" Type="http://schemas.openxmlformats.org/officeDocument/2006/relationships/slide" Target="slide59.xml"/><Relationship Id="rId9" Type="http://schemas.openxmlformats.org/officeDocument/2006/relationships/slide" Target="slide112.xml"/><Relationship Id="rId14" Type="http://schemas.openxmlformats.org/officeDocument/2006/relationships/slide" Target="slide118.xml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10.xml"/><Relationship Id="rId7" Type="http://schemas.openxmlformats.org/officeDocument/2006/relationships/slide" Target="slide112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5" Type="http://schemas.openxmlformats.org/officeDocument/2006/relationships/slide" Target="slide80.xml"/><Relationship Id="rId4" Type="http://schemas.openxmlformats.org/officeDocument/2006/relationships/slide" Target="slide59.xml"/><Relationship Id="rId9" Type="http://schemas.openxmlformats.org/officeDocument/2006/relationships/slide" Target="slide125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59.xml"/><Relationship Id="rId18" Type="http://schemas.openxmlformats.org/officeDocument/2006/relationships/slide" Target="slide8.xml"/><Relationship Id="rId3" Type="http://schemas.openxmlformats.org/officeDocument/2006/relationships/image" Target="../media/image9.emf"/><Relationship Id="rId21" Type="http://schemas.openxmlformats.org/officeDocument/2006/relationships/slide" Target="slide29.xml"/><Relationship Id="rId7" Type="http://schemas.openxmlformats.org/officeDocument/2006/relationships/slide" Target="slide14.xml"/><Relationship Id="rId12" Type="http://schemas.openxmlformats.org/officeDocument/2006/relationships/slide" Target="slide19.xml"/><Relationship Id="rId17" Type="http://schemas.openxmlformats.org/officeDocument/2006/relationships/slide" Target="slide125.xml"/><Relationship Id="rId2" Type="http://schemas.openxmlformats.org/officeDocument/2006/relationships/notesSlide" Target="../notesSlides/notesSlide8.xml"/><Relationship Id="rId16" Type="http://schemas.openxmlformats.org/officeDocument/2006/relationships/slide" Target="slide112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18.xml"/><Relationship Id="rId5" Type="http://schemas.openxmlformats.org/officeDocument/2006/relationships/slide" Target="slide12.xml"/><Relationship Id="rId15" Type="http://schemas.openxmlformats.org/officeDocument/2006/relationships/slide" Target="slide100.xml"/><Relationship Id="rId23" Type="http://schemas.openxmlformats.org/officeDocument/2006/relationships/slide" Target="slide49.xml"/><Relationship Id="rId10" Type="http://schemas.openxmlformats.org/officeDocument/2006/relationships/slide" Target="slide17.xml"/><Relationship Id="rId19" Type="http://schemas.openxmlformats.org/officeDocument/2006/relationships/slide" Target="slide10.xml"/><Relationship Id="rId4" Type="http://schemas.openxmlformats.org/officeDocument/2006/relationships/slide" Target="slide11.xml"/><Relationship Id="rId9" Type="http://schemas.openxmlformats.org/officeDocument/2006/relationships/slide" Target="slide16.xml"/><Relationship Id="rId14" Type="http://schemas.openxmlformats.org/officeDocument/2006/relationships/slide" Target="slide80.xml"/><Relationship Id="rId22" Type="http://schemas.openxmlformats.org/officeDocument/2006/relationships/slide" Target="slide3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59.xml"/><Relationship Id="rId18" Type="http://schemas.openxmlformats.org/officeDocument/2006/relationships/slide" Target="slide8.xml"/><Relationship Id="rId3" Type="http://schemas.openxmlformats.org/officeDocument/2006/relationships/image" Target="../media/image10.emf"/><Relationship Id="rId21" Type="http://schemas.openxmlformats.org/officeDocument/2006/relationships/slide" Target="slide29.xml"/><Relationship Id="rId7" Type="http://schemas.openxmlformats.org/officeDocument/2006/relationships/slide" Target="slide14.xml"/><Relationship Id="rId12" Type="http://schemas.openxmlformats.org/officeDocument/2006/relationships/slide" Target="slide19.xml"/><Relationship Id="rId17" Type="http://schemas.openxmlformats.org/officeDocument/2006/relationships/slide" Target="slide125.xml"/><Relationship Id="rId2" Type="http://schemas.openxmlformats.org/officeDocument/2006/relationships/notesSlide" Target="../notesSlides/notesSlide9.xml"/><Relationship Id="rId16" Type="http://schemas.openxmlformats.org/officeDocument/2006/relationships/slide" Target="slide112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18.xml"/><Relationship Id="rId5" Type="http://schemas.openxmlformats.org/officeDocument/2006/relationships/slide" Target="slide12.xml"/><Relationship Id="rId15" Type="http://schemas.openxmlformats.org/officeDocument/2006/relationships/slide" Target="slide100.xml"/><Relationship Id="rId23" Type="http://schemas.openxmlformats.org/officeDocument/2006/relationships/slide" Target="slide49.xml"/><Relationship Id="rId10" Type="http://schemas.openxmlformats.org/officeDocument/2006/relationships/slide" Target="slide17.xml"/><Relationship Id="rId19" Type="http://schemas.openxmlformats.org/officeDocument/2006/relationships/slide" Target="slide10.xml"/><Relationship Id="rId4" Type="http://schemas.openxmlformats.org/officeDocument/2006/relationships/slide" Target="slide11.xml"/><Relationship Id="rId9" Type="http://schemas.openxmlformats.org/officeDocument/2006/relationships/slide" Target="slide16.xml"/><Relationship Id="rId14" Type="http://schemas.openxmlformats.org/officeDocument/2006/relationships/slide" Target="slide80.xml"/><Relationship Id="rId22" Type="http://schemas.openxmlformats.org/officeDocument/2006/relationships/slide" Target="slide3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59.xml"/><Relationship Id="rId18" Type="http://schemas.openxmlformats.org/officeDocument/2006/relationships/slide" Target="slide8.xml"/><Relationship Id="rId3" Type="http://schemas.openxmlformats.org/officeDocument/2006/relationships/image" Target="../media/image11.emf"/><Relationship Id="rId21" Type="http://schemas.openxmlformats.org/officeDocument/2006/relationships/slide" Target="slide29.xml"/><Relationship Id="rId7" Type="http://schemas.openxmlformats.org/officeDocument/2006/relationships/slide" Target="slide14.xml"/><Relationship Id="rId12" Type="http://schemas.openxmlformats.org/officeDocument/2006/relationships/slide" Target="slide19.xml"/><Relationship Id="rId17" Type="http://schemas.openxmlformats.org/officeDocument/2006/relationships/slide" Target="slide125.xml"/><Relationship Id="rId2" Type="http://schemas.openxmlformats.org/officeDocument/2006/relationships/notesSlide" Target="../notesSlides/notesSlide10.xml"/><Relationship Id="rId16" Type="http://schemas.openxmlformats.org/officeDocument/2006/relationships/slide" Target="slide112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18.xml"/><Relationship Id="rId5" Type="http://schemas.openxmlformats.org/officeDocument/2006/relationships/slide" Target="slide12.xml"/><Relationship Id="rId15" Type="http://schemas.openxmlformats.org/officeDocument/2006/relationships/slide" Target="slide100.xml"/><Relationship Id="rId23" Type="http://schemas.openxmlformats.org/officeDocument/2006/relationships/slide" Target="slide49.xml"/><Relationship Id="rId10" Type="http://schemas.openxmlformats.org/officeDocument/2006/relationships/slide" Target="slide17.xml"/><Relationship Id="rId19" Type="http://schemas.openxmlformats.org/officeDocument/2006/relationships/slide" Target="slide10.xml"/><Relationship Id="rId4" Type="http://schemas.openxmlformats.org/officeDocument/2006/relationships/slide" Target="slide11.xml"/><Relationship Id="rId9" Type="http://schemas.openxmlformats.org/officeDocument/2006/relationships/slide" Target="slide16.xml"/><Relationship Id="rId14" Type="http://schemas.openxmlformats.org/officeDocument/2006/relationships/slide" Target="slide80.xml"/><Relationship Id="rId22" Type="http://schemas.openxmlformats.org/officeDocument/2006/relationships/slide" Target="slide3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59.xml"/><Relationship Id="rId18" Type="http://schemas.openxmlformats.org/officeDocument/2006/relationships/slide" Target="slide8.xml"/><Relationship Id="rId3" Type="http://schemas.openxmlformats.org/officeDocument/2006/relationships/image" Target="../media/image12.emf"/><Relationship Id="rId21" Type="http://schemas.openxmlformats.org/officeDocument/2006/relationships/slide" Target="slide29.xml"/><Relationship Id="rId7" Type="http://schemas.openxmlformats.org/officeDocument/2006/relationships/slide" Target="slide14.xml"/><Relationship Id="rId12" Type="http://schemas.openxmlformats.org/officeDocument/2006/relationships/slide" Target="slide19.xml"/><Relationship Id="rId17" Type="http://schemas.openxmlformats.org/officeDocument/2006/relationships/slide" Target="slide125.xml"/><Relationship Id="rId2" Type="http://schemas.openxmlformats.org/officeDocument/2006/relationships/notesSlide" Target="../notesSlides/notesSlide11.xml"/><Relationship Id="rId16" Type="http://schemas.openxmlformats.org/officeDocument/2006/relationships/slide" Target="slide112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18.xml"/><Relationship Id="rId5" Type="http://schemas.openxmlformats.org/officeDocument/2006/relationships/slide" Target="slide12.xml"/><Relationship Id="rId15" Type="http://schemas.openxmlformats.org/officeDocument/2006/relationships/slide" Target="slide100.xml"/><Relationship Id="rId23" Type="http://schemas.openxmlformats.org/officeDocument/2006/relationships/slide" Target="slide49.xml"/><Relationship Id="rId10" Type="http://schemas.openxmlformats.org/officeDocument/2006/relationships/slide" Target="slide17.xml"/><Relationship Id="rId19" Type="http://schemas.openxmlformats.org/officeDocument/2006/relationships/slide" Target="slide10.xml"/><Relationship Id="rId4" Type="http://schemas.openxmlformats.org/officeDocument/2006/relationships/slide" Target="slide11.xml"/><Relationship Id="rId9" Type="http://schemas.openxmlformats.org/officeDocument/2006/relationships/slide" Target="slide16.xml"/><Relationship Id="rId14" Type="http://schemas.openxmlformats.org/officeDocument/2006/relationships/slide" Target="slide80.xml"/><Relationship Id="rId22" Type="http://schemas.openxmlformats.org/officeDocument/2006/relationships/slide" Target="slide3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59.xml"/><Relationship Id="rId18" Type="http://schemas.openxmlformats.org/officeDocument/2006/relationships/slide" Target="slide8.xml"/><Relationship Id="rId3" Type="http://schemas.openxmlformats.org/officeDocument/2006/relationships/image" Target="../media/image13.emf"/><Relationship Id="rId21" Type="http://schemas.openxmlformats.org/officeDocument/2006/relationships/slide" Target="slide29.xml"/><Relationship Id="rId7" Type="http://schemas.openxmlformats.org/officeDocument/2006/relationships/slide" Target="slide14.xml"/><Relationship Id="rId12" Type="http://schemas.openxmlformats.org/officeDocument/2006/relationships/slide" Target="slide19.xml"/><Relationship Id="rId17" Type="http://schemas.openxmlformats.org/officeDocument/2006/relationships/slide" Target="slide125.xml"/><Relationship Id="rId2" Type="http://schemas.openxmlformats.org/officeDocument/2006/relationships/notesSlide" Target="../notesSlides/notesSlide12.xml"/><Relationship Id="rId16" Type="http://schemas.openxmlformats.org/officeDocument/2006/relationships/slide" Target="slide112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18.xml"/><Relationship Id="rId5" Type="http://schemas.openxmlformats.org/officeDocument/2006/relationships/slide" Target="slide12.xml"/><Relationship Id="rId15" Type="http://schemas.openxmlformats.org/officeDocument/2006/relationships/slide" Target="slide100.xml"/><Relationship Id="rId23" Type="http://schemas.openxmlformats.org/officeDocument/2006/relationships/slide" Target="slide49.xml"/><Relationship Id="rId10" Type="http://schemas.openxmlformats.org/officeDocument/2006/relationships/slide" Target="slide17.xml"/><Relationship Id="rId19" Type="http://schemas.openxmlformats.org/officeDocument/2006/relationships/slide" Target="slide10.xml"/><Relationship Id="rId4" Type="http://schemas.openxmlformats.org/officeDocument/2006/relationships/slide" Target="slide11.xml"/><Relationship Id="rId9" Type="http://schemas.openxmlformats.org/officeDocument/2006/relationships/slide" Target="slide16.xml"/><Relationship Id="rId14" Type="http://schemas.openxmlformats.org/officeDocument/2006/relationships/slide" Target="slide80.xml"/><Relationship Id="rId22" Type="http://schemas.openxmlformats.org/officeDocument/2006/relationships/slide" Target="slide3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image" Target="../media/image14.emf"/><Relationship Id="rId21" Type="http://schemas.openxmlformats.org/officeDocument/2006/relationships/slide" Target="slide29.xml"/><Relationship Id="rId7" Type="http://schemas.openxmlformats.org/officeDocument/2006/relationships/slide" Target="slide112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notesSlide" Target="../notesSlides/notesSlide13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11.xml"/><Relationship Id="rId5" Type="http://schemas.openxmlformats.org/officeDocument/2006/relationships/slide" Target="slide80.xml"/><Relationship Id="rId15" Type="http://schemas.openxmlformats.org/officeDocument/2006/relationships/slide" Target="slide15.xml"/><Relationship Id="rId23" Type="http://schemas.openxmlformats.org/officeDocument/2006/relationships/slide" Target="slide49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59.xml"/><Relationship Id="rId9" Type="http://schemas.openxmlformats.org/officeDocument/2006/relationships/slide" Target="slide8.xml"/><Relationship Id="rId14" Type="http://schemas.openxmlformats.org/officeDocument/2006/relationships/slide" Target="slide14.xml"/><Relationship Id="rId22" Type="http://schemas.openxmlformats.org/officeDocument/2006/relationships/slide" Target="slide3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image" Target="../media/image15.emf"/><Relationship Id="rId21" Type="http://schemas.openxmlformats.org/officeDocument/2006/relationships/slide" Target="slide29.xml"/><Relationship Id="rId7" Type="http://schemas.openxmlformats.org/officeDocument/2006/relationships/slide" Target="slide112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notesSlide" Target="../notesSlides/notesSlide14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11.xml"/><Relationship Id="rId5" Type="http://schemas.openxmlformats.org/officeDocument/2006/relationships/slide" Target="slide80.xml"/><Relationship Id="rId15" Type="http://schemas.openxmlformats.org/officeDocument/2006/relationships/slide" Target="slide15.xml"/><Relationship Id="rId23" Type="http://schemas.openxmlformats.org/officeDocument/2006/relationships/slide" Target="slide49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59.xml"/><Relationship Id="rId9" Type="http://schemas.openxmlformats.org/officeDocument/2006/relationships/slide" Target="slide8.xml"/><Relationship Id="rId14" Type="http://schemas.openxmlformats.org/officeDocument/2006/relationships/slide" Target="slide14.xml"/><Relationship Id="rId22" Type="http://schemas.openxmlformats.org/officeDocument/2006/relationships/slide" Target="slide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slide" Target="slide8.xml"/><Relationship Id="rId18" Type="http://schemas.openxmlformats.org/officeDocument/2006/relationships/slide" Target="slide24.xml"/><Relationship Id="rId3" Type="http://schemas.openxmlformats.org/officeDocument/2006/relationships/image" Target="../media/image6.emf"/><Relationship Id="rId21" Type="http://schemas.openxmlformats.org/officeDocument/2006/relationships/slide" Target="slide27.xml"/><Relationship Id="rId7" Type="http://schemas.openxmlformats.org/officeDocument/2006/relationships/slide" Target="slide49.xml"/><Relationship Id="rId12" Type="http://schemas.openxmlformats.org/officeDocument/2006/relationships/slide" Target="slide125.xml"/><Relationship Id="rId17" Type="http://schemas.openxmlformats.org/officeDocument/2006/relationships/slide" Target="slide23.xml"/><Relationship Id="rId2" Type="http://schemas.openxmlformats.org/officeDocument/2006/relationships/notesSlide" Target="../notesSlides/notesSlide15.xml"/><Relationship Id="rId16" Type="http://schemas.openxmlformats.org/officeDocument/2006/relationships/slide" Target="slide22.xml"/><Relationship Id="rId20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112.xml"/><Relationship Id="rId5" Type="http://schemas.openxmlformats.org/officeDocument/2006/relationships/slide" Target="slide29.xml"/><Relationship Id="rId15" Type="http://schemas.openxmlformats.org/officeDocument/2006/relationships/slide" Target="slide21.xml"/><Relationship Id="rId10" Type="http://schemas.openxmlformats.org/officeDocument/2006/relationships/slide" Target="slide100.xml"/><Relationship Id="rId19" Type="http://schemas.openxmlformats.org/officeDocument/2006/relationships/slide" Target="slide25.xml"/><Relationship Id="rId4" Type="http://schemas.openxmlformats.org/officeDocument/2006/relationships/slide" Target="slide20.xml"/><Relationship Id="rId9" Type="http://schemas.openxmlformats.org/officeDocument/2006/relationships/slide" Target="slide80.xml"/><Relationship Id="rId14" Type="http://schemas.openxmlformats.org/officeDocument/2006/relationships/slide" Target="slide10.xml"/><Relationship Id="rId22" Type="http://schemas.openxmlformats.org/officeDocument/2006/relationships/slide" Target="slide2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13" Type="http://schemas.openxmlformats.org/officeDocument/2006/relationships/slide" Target="slide23.xml"/><Relationship Id="rId18" Type="http://schemas.openxmlformats.org/officeDocument/2006/relationships/slide" Target="slide28.xml"/><Relationship Id="rId3" Type="http://schemas.openxmlformats.org/officeDocument/2006/relationships/image" Target="../media/image8.emf"/><Relationship Id="rId21" Type="http://schemas.openxmlformats.org/officeDocument/2006/relationships/slide" Target="slide39.xml"/><Relationship Id="rId7" Type="http://schemas.openxmlformats.org/officeDocument/2006/relationships/slide" Target="slide112.xml"/><Relationship Id="rId12" Type="http://schemas.openxmlformats.org/officeDocument/2006/relationships/slide" Target="slide22.xml"/><Relationship Id="rId17" Type="http://schemas.openxmlformats.org/officeDocument/2006/relationships/slide" Target="slide27.xml"/><Relationship Id="rId2" Type="http://schemas.openxmlformats.org/officeDocument/2006/relationships/notesSlide" Target="../notesSlides/notesSlide16.xml"/><Relationship Id="rId16" Type="http://schemas.openxmlformats.org/officeDocument/2006/relationships/slide" Target="slide26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21.xml"/><Relationship Id="rId5" Type="http://schemas.openxmlformats.org/officeDocument/2006/relationships/slide" Target="slide80.xml"/><Relationship Id="rId15" Type="http://schemas.openxmlformats.org/officeDocument/2006/relationships/slide" Target="slide25.xml"/><Relationship Id="rId10" Type="http://schemas.openxmlformats.org/officeDocument/2006/relationships/slide" Target="slide10.xml"/><Relationship Id="rId19" Type="http://schemas.openxmlformats.org/officeDocument/2006/relationships/slide" Target="slide20.xml"/><Relationship Id="rId4" Type="http://schemas.openxmlformats.org/officeDocument/2006/relationships/slide" Target="slide59.xml"/><Relationship Id="rId9" Type="http://schemas.openxmlformats.org/officeDocument/2006/relationships/slide" Target="slide8.xml"/><Relationship Id="rId14" Type="http://schemas.openxmlformats.org/officeDocument/2006/relationships/slide" Target="slide24.xml"/><Relationship Id="rId22" Type="http://schemas.openxmlformats.org/officeDocument/2006/relationships/slide" Target="slide4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13" Type="http://schemas.openxmlformats.org/officeDocument/2006/relationships/slide" Target="slide23.xml"/><Relationship Id="rId18" Type="http://schemas.openxmlformats.org/officeDocument/2006/relationships/slide" Target="slide28.xml"/><Relationship Id="rId3" Type="http://schemas.openxmlformats.org/officeDocument/2006/relationships/image" Target="../media/image9.emf"/><Relationship Id="rId21" Type="http://schemas.openxmlformats.org/officeDocument/2006/relationships/slide" Target="slide39.xml"/><Relationship Id="rId7" Type="http://schemas.openxmlformats.org/officeDocument/2006/relationships/slide" Target="slide112.xml"/><Relationship Id="rId12" Type="http://schemas.openxmlformats.org/officeDocument/2006/relationships/slide" Target="slide22.xml"/><Relationship Id="rId17" Type="http://schemas.openxmlformats.org/officeDocument/2006/relationships/slide" Target="slide27.xml"/><Relationship Id="rId2" Type="http://schemas.openxmlformats.org/officeDocument/2006/relationships/notesSlide" Target="../notesSlides/notesSlide17.xml"/><Relationship Id="rId16" Type="http://schemas.openxmlformats.org/officeDocument/2006/relationships/slide" Target="slide26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21.xml"/><Relationship Id="rId5" Type="http://schemas.openxmlformats.org/officeDocument/2006/relationships/slide" Target="slide80.xml"/><Relationship Id="rId15" Type="http://schemas.openxmlformats.org/officeDocument/2006/relationships/slide" Target="slide25.xml"/><Relationship Id="rId10" Type="http://schemas.openxmlformats.org/officeDocument/2006/relationships/slide" Target="slide10.xml"/><Relationship Id="rId19" Type="http://schemas.openxmlformats.org/officeDocument/2006/relationships/slide" Target="slide20.xml"/><Relationship Id="rId4" Type="http://schemas.openxmlformats.org/officeDocument/2006/relationships/slide" Target="slide59.xml"/><Relationship Id="rId9" Type="http://schemas.openxmlformats.org/officeDocument/2006/relationships/slide" Target="slide8.xml"/><Relationship Id="rId14" Type="http://schemas.openxmlformats.org/officeDocument/2006/relationships/slide" Target="slide24.xml"/><Relationship Id="rId22" Type="http://schemas.openxmlformats.org/officeDocument/2006/relationships/slide" Target="slide4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13" Type="http://schemas.openxmlformats.org/officeDocument/2006/relationships/slide" Target="slide23.xml"/><Relationship Id="rId18" Type="http://schemas.openxmlformats.org/officeDocument/2006/relationships/slide" Target="slide28.xml"/><Relationship Id="rId3" Type="http://schemas.openxmlformats.org/officeDocument/2006/relationships/image" Target="../media/image10.emf"/><Relationship Id="rId21" Type="http://schemas.openxmlformats.org/officeDocument/2006/relationships/slide" Target="slide39.xml"/><Relationship Id="rId7" Type="http://schemas.openxmlformats.org/officeDocument/2006/relationships/slide" Target="slide112.xml"/><Relationship Id="rId12" Type="http://schemas.openxmlformats.org/officeDocument/2006/relationships/slide" Target="slide22.xml"/><Relationship Id="rId17" Type="http://schemas.openxmlformats.org/officeDocument/2006/relationships/slide" Target="slide27.xml"/><Relationship Id="rId2" Type="http://schemas.openxmlformats.org/officeDocument/2006/relationships/notesSlide" Target="../notesSlides/notesSlide18.xml"/><Relationship Id="rId16" Type="http://schemas.openxmlformats.org/officeDocument/2006/relationships/slide" Target="slide26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21.xml"/><Relationship Id="rId5" Type="http://schemas.openxmlformats.org/officeDocument/2006/relationships/slide" Target="slide80.xml"/><Relationship Id="rId15" Type="http://schemas.openxmlformats.org/officeDocument/2006/relationships/slide" Target="slide25.xml"/><Relationship Id="rId10" Type="http://schemas.openxmlformats.org/officeDocument/2006/relationships/slide" Target="slide10.xml"/><Relationship Id="rId19" Type="http://schemas.openxmlformats.org/officeDocument/2006/relationships/slide" Target="slide20.xml"/><Relationship Id="rId4" Type="http://schemas.openxmlformats.org/officeDocument/2006/relationships/slide" Target="slide59.xml"/><Relationship Id="rId9" Type="http://schemas.openxmlformats.org/officeDocument/2006/relationships/slide" Target="slide8.xml"/><Relationship Id="rId14" Type="http://schemas.openxmlformats.org/officeDocument/2006/relationships/slide" Target="slide24.xml"/><Relationship Id="rId22" Type="http://schemas.openxmlformats.org/officeDocument/2006/relationships/slide" Target="slide4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13" Type="http://schemas.openxmlformats.org/officeDocument/2006/relationships/slide" Target="slide23.xml"/><Relationship Id="rId18" Type="http://schemas.openxmlformats.org/officeDocument/2006/relationships/slide" Target="slide28.xml"/><Relationship Id="rId3" Type="http://schemas.openxmlformats.org/officeDocument/2006/relationships/image" Target="../media/image11.emf"/><Relationship Id="rId21" Type="http://schemas.openxmlformats.org/officeDocument/2006/relationships/slide" Target="slide39.xml"/><Relationship Id="rId7" Type="http://schemas.openxmlformats.org/officeDocument/2006/relationships/slide" Target="slide112.xml"/><Relationship Id="rId12" Type="http://schemas.openxmlformats.org/officeDocument/2006/relationships/slide" Target="slide22.xml"/><Relationship Id="rId17" Type="http://schemas.openxmlformats.org/officeDocument/2006/relationships/slide" Target="slide27.xml"/><Relationship Id="rId2" Type="http://schemas.openxmlformats.org/officeDocument/2006/relationships/notesSlide" Target="../notesSlides/notesSlide19.xml"/><Relationship Id="rId16" Type="http://schemas.openxmlformats.org/officeDocument/2006/relationships/slide" Target="slide26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21.xml"/><Relationship Id="rId5" Type="http://schemas.openxmlformats.org/officeDocument/2006/relationships/slide" Target="slide80.xml"/><Relationship Id="rId15" Type="http://schemas.openxmlformats.org/officeDocument/2006/relationships/slide" Target="slide25.xml"/><Relationship Id="rId10" Type="http://schemas.openxmlformats.org/officeDocument/2006/relationships/slide" Target="slide10.xml"/><Relationship Id="rId19" Type="http://schemas.openxmlformats.org/officeDocument/2006/relationships/slide" Target="slide20.xml"/><Relationship Id="rId4" Type="http://schemas.openxmlformats.org/officeDocument/2006/relationships/slide" Target="slide59.xml"/><Relationship Id="rId9" Type="http://schemas.openxmlformats.org/officeDocument/2006/relationships/slide" Target="slide8.xml"/><Relationship Id="rId14" Type="http://schemas.openxmlformats.org/officeDocument/2006/relationships/slide" Target="slide24.xml"/><Relationship Id="rId22" Type="http://schemas.openxmlformats.org/officeDocument/2006/relationships/slide" Target="slide4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13" Type="http://schemas.openxmlformats.org/officeDocument/2006/relationships/slide" Target="slide23.xml"/><Relationship Id="rId18" Type="http://schemas.openxmlformats.org/officeDocument/2006/relationships/slide" Target="slide28.xml"/><Relationship Id="rId3" Type="http://schemas.openxmlformats.org/officeDocument/2006/relationships/image" Target="../media/image12.emf"/><Relationship Id="rId21" Type="http://schemas.openxmlformats.org/officeDocument/2006/relationships/slide" Target="slide39.xml"/><Relationship Id="rId7" Type="http://schemas.openxmlformats.org/officeDocument/2006/relationships/slide" Target="slide112.xml"/><Relationship Id="rId12" Type="http://schemas.openxmlformats.org/officeDocument/2006/relationships/slide" Target="slide22.xml"/><Relationship Id="rId17" Type="http://schemas.openxmlformats.org/officeDocument/2006/relationships/slide" Target="slide27.xml"/><Relationship Id="rId2" Type="http://schemas.openxmlformats.org/officeDocument/2006/relationships/notesSlide" Target="../notesSlides/notesSlide20.xml"/><Relationship Id="rId16" Type="http://schemas.openxmlformats.org/officeDocument/2006/relationships/slide" Target="slide26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21.xml"/><Relationship Id="rId5" Type="http://schemas.openxmlformats.org/officeDocument/2006/relationships/slide" Target="slide80.xml"/><Relationship Id="rId15" Type="http://schemas.openxmlformats.org/officeDocument/2006/relationships/slide" Target="slide25.xml"/><Relationship Id="rId10" Type="http://schemas.openxmlformats.org/officeDocument/2006/relationships/slide" Target="slide10.xml"/><Relationship Id="rId19" Type="http://schemas.openxmlformats.org/officeDocument/2006/relationships/slide" Target="slide20.xml"/><Relationship Id="rId4" Type="http://schemas.openxmlformats.org/officeDocument/2006/relationships/slide" Target="slide59.xml"/><Relationship Id="rId9" Type="http://schemas.openxmlformats.org/officeDocument/2006/relationships/slide" Target="slide8.xml"/><Relationship Id="rId14" Type="http://schemas.openxmlformats.org/officeDocument/2006/relationships/slide" Target="slide24.xml"/><Relationship Id="rId22" Type="http://schemas.openxmlformats.org/officeDocument/2006/relationships/slide" Target="slide4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13" Type="http://schemas.openxmlformats.org/officeDocument/2006/relationships/slide" Target="slide23.xml"/><Relationship Id="rId18" Type="http://schemas.openxmlformats.org/officeDocument/2006/relationships/slide" Target="slide28.xml"/><Relationship Id="rId3" Type="http://schemas.openxmlformats.org/officeDocument/2006/relationships/image" Target="../media/image13.emf"/><Relationship Id="rId21" Type="http://schemas.openxmlformats.org/officeDocument/2006/relationships/slide" Target="slide39.xml"/><Relationship Id="rId7" Type="http://schemas.openxmlformats.org/officeDocument/2006/relationships/slide" Target="slide112.xml"/><Relationship Id="rId12" Type="http://schemas.openxmlformats.org/officeDocument/2006/relationships/slide" Target="slide22.xml"/><Relationship Id="rId17" Type="http://schemas.openxmlformats.org/officeDocument/2006/relationships/slide" Target="slide27.xml"/><Relationship Id="rId2" Type="http://schemas.openxmlformats.org/officeDocument/2006/relationships/notesSlide" Target="../notesSlides/notesSlide21.xml"/><Relationship Id="rId16" Type="http://schemas.openxmlformats.org/officeDocument/2006/relationships/slide" Target="slide26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21.xml"/><Relationship Id="rId5" Type="http://schemas.openxmlformats.org/officeDocument/2006/relationships/slide" Target="slide80.xml"/><Relationship Id="rId15" Type="http://schemas.openxmlformats.org/officeDocument/2006/relationships/slide" Target="slide25.xml"/><Relationship Id="rId10" Type="http://schemas.openxmlformats.org/officeDocument/2006/relationships/slide" Target="slide10.xml"/><Relationship Id="rId19" Type="http://schemas.openxmlformats.org/officeDocument/2006/relationships/slide" Target="slide20.xml"/><Relationship Id="rId4" Type="http://schemas.openxmlformats.org/officeDocument/2006/relationships/slide" Target="slide59.xml"/><Relationship Id="rId9" Type="http://schemas.openxmlformats.org/officeDocument/2006/relationships/slide" Target="slide8.xml"/><Relationship Id="rId14" Type="http://schemas.openxmlformats.org/officeDocument/2006/relationships/slide" Target="slide24.xml"/><Relationship Id="rId22" Type="http://schemas.openxmlformats.org/officeDocument/2006/relationships/slide" Target="slide4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13" Type="http://schemas.openxmlformats.org/officeDocument/2006/relationships/slide" Target="slide23.xml"/><Relationship Id="rId18" Type="http://schemas.openxmlformats.org/officeDocument/2006/relationships/slide" Target="slide28.xml"/><Relationship Id="rId3" Type="http://schemas.openxmlformats.org/officeDocument/2006/relationships/image" Target="../media/image14.emf"/><Relationship Id="rId21" Type="http://schemas.openxmlformats.org/officeDocument/2006/relationships/slide" Target="slide39.xml"/><Relationship Id="rId7" Type="http://schemas.openxmlformats.org/officeDocument/2006/relationships/slide" Target="slide112.xml"/><Relationship Id="rId12" Type="http://schemas.openxmlformats.org/officeDocument/2006/relationships/slide" Target="slide22.xml"/><Relationship Id="rId17" Type="http://schemas.openxmlformats.org/officeDocument/2006/relationships/slide" Target="slide27.xml"/><Relationship Id="rId2" Type="http://schemas.openxmlformats.org/officeDocument/2006/relationships/notesSlide" Target="../notesSlides/notesSlide22.xml"/><Relationship Id="rId16" Type="http://schemas.openxmlformats.org/officeDocument/2006/relationships/slide" Target="slide26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21.xml"/><Relationship Id="rId5" Type="http://schemas.openxmlformats.org/officeDocument/2006/relationships/slide" Target="slide80.xml"/><Relationship Id="rId15" Type="http://schemas.openxmlformats.org/officeDocument/2006/relationships/slide" Target="slide25.xml"/><Relationship Id="rId10" Type="http://schemas.openxmlformats.org/officeDocument/2006/relationships/slide" Target="slide10.xml"/><Relationship Id="rId19" Type="http://schemas.openxmlformats.org/officeDocument/2006/relationships/slide" Target="slide20.xml"/><Relationship Id="rId4" Type="http://schemas.openxmlformats.org/officeDocument/2006/relationships/slide" Target="slide59.xml"/><Relationship Id="rId9" Type="http://schemas.openxmlformats.org/officeDocument/2006/relationships/slide" Target="slide8.xml"/><Relationship Id="rId14" Type="http://schemas.openxmlformats.org/officeDocument/2006/relationships/slide" Target="slide24.xml"/><Relationship Id="rId22" Type="http://schemas.openxmlformats.org/officeDocument/2006/relationships/slide" Target="slide4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13" Type="http://schemas.openxmlformats.org/officeDocument/2006/relationships/slide" Target="slide23.xml"/><Relationship Id="rId18" Type="http://schemas.openxmlformats.org/officeDocument/2006/relationships/slide" Target="slide28.xml"/><Relationship Id="rId3" Type="http://schemas.openxmlformats.org/officeDocument/2006/relationships/image" Target="../media/image15.emf"/><Relationship Id="rId21" Type="http://schemas.openxmlformats.org/officeDocument/2006/relationships/slide" Target="slide39.xml"/><Relationship Id="rId7" Type="http://schemas.openxmlformats.org/officeDocument/2006/relationships/slide" Target="slide112.xml"/><Relationship Id="rId12" Type="http://schemas.openxmlformats.org/officeDocument/2006/relationships/slide" Target="slide22.xml"/><Relationship Id="rId17" Type="http://schemas.openxmlformats.org/officeDocument/2006/relationships/slide" Target="slide27.xml"/><Relationship Id="rId2" Type="http://schemas.openxmlformats.org/officeDocument/2006/relationships/notesSlide" Target="../notesSlides/notesSlide23.xml"/><Relationship Id="rId16" Type="http://schemas.openxmlformats.org/officeDocument/2006/relationships/slide" Target="slide26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21.xml"/><Relationship Id="rId5" Type="http://schemas.openxmlformats.org/officeDocument/2006/relationships/slide" Target="slide80.xml"/><Relationship Id="rId15" Type="http://schemas.openxmlformats.org/officeDocument/2006/relationships/slide" Target="slide25.xml"/><Relationship Id="rId10" Type="http://schemas.openxmlformats.org/officeDocument/2006/relationships/slide" Target="slide10.xml"/><Relationship Id="rId19" Type="http://schemas.openxmlformats.org/officeDocument/2006/relationships/slide" Target="slide20.xml"/><Relationship Id="rId4" Type="http://schemas.openxmlformats.org/officeDocument/2006/relationships/slide" Target="slide59.xml"/><Relationship Id="rId9" Type="http://schemas.openxmlformats.org/officeDocument/2006/relationships/slide" Target="slide8.xml"/><Relationship Id="rId14" Type="http://schemas.openxmlformats.org/officeDocument/2006/relationships/slide" Target="slide24.xml"/><Relationship Id="rId22" Type="http://schemas.openxmlformats.org/officeDocument/2006/relationships/slide" Target="slide4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slide" Target="slide8.xml"/><Relationship Id="rId18" Type="http://schemas.openxmlformats.org/officeDocument/2006/relationships/slide" Target="slide34.xml"/><Relationship Id="rId3" Type="http://schemas.openxmlformats.org/officeDocument/2006/relationships/image" Target="../media/image16.emf"/><Relationship Id="rId21" Type="http://schemas.openxmlformats.org/officeDocument/2006/relationships/slide" Target="slide37.xml"/><Relationship Id="rId7" Type="http://schemas.openxmlformats.org/officeDocument/2006/relationships/slide" Target="slide49.xml"/><Relationship Id="rId12" Type="http://schemas.openxmlformats.org/officeDocument/2006/relationships/slide" Target="slide125.xml"/><Relationship Id="rId17" Type="http://schemas.openxmlformats.org/officeDocument/2006/relationships/slide" Target="slide33.xml"/><Relationship Id="rId2" Type="http://schemas.openxmlformats.org/officeDocument/2006/relationships/notesSlide" Target="../notesSlides/notesSlide24.xml"/><Relationship Id="rId16" Type="http://schemas.openxmlformats.org/officeDocument/2006/relationships/slide" Target="slide32.xml"/><Relationship Id="rId20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112.xml"/><Relationship Id="rId5" Type="http://schemas.openxmlformats.org/officeDocument/2006/relationships/slide" Target="slide29.xml"/><Relationship Id="rId15" Type="http://schemas.openxmlformats.org/officeDocument/2006/relationships/slide" Target="slide31.xml"/><Relationship Id="rId10" Type="http://schemas.openxmlformats.org/officeDocument/2006/relationships/slide" Target="slide100.xml"/><Relationship Id="rId19" Type="http://schemas.openxmlformats.org/officeDocument/2006/relationships/slide" Target="slide35.xml"/><Relationship Id="rId4" Type="http://schemas.openxmlformats.org/officeDocument/2006/relationships/slide" Target="slide20.xml"/><Relationship Id="rId9" Type="http://schemas.openxmlformats.org/officeDocument/2006/relationships/slide" Target="slide80.xml"/><Relationship Id="rId14" Type="http://schemas.openxmlformats.org/officeDocument/2006/relationships/slide" Target="slide10.xml"/><Relationship Id="rId22" Type="http://schemas.openxmlformats.org/officeDocument/2006/relationships/slide" Target="slide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80.xml"/><Relationship Id="rId18" Type="http://schemas.openxmlformats.org/officeDocument/2006/relationships/slide" Target="slide10.xml"/><Relationship Id="rId3" Type="http://schemas.openxmlformats.org/officeDocument/2006/relationships/image" Target="../media/image16.emf"/><Relationship Id="rId21" Type="http://schemas.openxmlformats.org/officeDocument/2006/relationships/slide" Target="slide39.xml"/><Relationship Id="rId7" Type="http://schemas.openxmlformats.org/officeDocument/2006/relationships/slide" Target="slide34.xml"/><Relationship Id="rId12" Type="http://schemas.openxmlformats.org/officeDocument/2006/relationships/slide" Target="slide59.xml"/><Relationship Id="rId17" Type="http://schemas.openxmlformats.org/officeDocument/2006/relationships/slide" Target="slide8.xml"/><Relationship Id="rId2" Type="http://schemas.openxmlformats.org/officeDocument/2006/relationships/notesSlide" Target="../notesSlides/notesSlide25.xml"/><Relationship Id="rId16" Type="http://schemas.openxmlformats.org/officeDocument/2006/relationships/slide" Target="slide125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11" Type="http://schemas.openxmlformats.org/officeDocument/2006/relationships/slide" Target="slide38.xml"/><Relationship Id="rId5" Type="http://schemas.openxmlformats.org/officeDocument/2006/relationships/slide" Target="slide32.xml"/><Relationship Id="rId15" Type="http://schemas.openxmlformats.org/officeDocument/2006/relationships/slide" Target="slide112.xml"/><Relationship Id="rId10" Type="http://schemas.openxmlformats.org/officeDocument/2006/relationships/slide" Target="slide37.xml"/><Relationship Id="rId19" Type="http://schemas.openxmlformats.org/officeDocument/2006/relationships/slide" Target="slide20.xml"/><Relationship Id="rId4" Type="http://schemas.openxmlformats.org/officeDocument/2006/relationships/slide" Target="slide31.xml"/><Relationship Id="rId9" Type="http://schemas.openxmlformats.org/officeDocument/2006/relationships/slide" Target="slide36.xml"/><Relationship Id="rId14" Type="http://schemas.openxmlformats.org/officeDocument/2006/relationships/slide" Target="slide100.xml"/><Relationship Id="rId22" Type="http://schemas.openxmlformats.org/officeDocument/2006/relationships/slide" Target="slide4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80.xml"/><Relationship Id="rId18" Type="http://schemas.openxmlformats.org/officeDocument/2006/relationships/slide" Target="slide10.xml"/><Relationship Id="rId3" Type="http://schemas.openxmlformats.org/officeDocument/2006/relationships/image" Target="../media/image17.emf"/><Relationship Id="rId21" Type="http://schemas.openxmlformats.org/officeDocument/2006/relationships/slide" Target="slide39.xml"/><Relationship Id="rId7" Type="http://schemas.openxmlformats.org/officeDocument/2006/relationships/slide" Target="slide34.xml"/><Relationship Id="rId12" Type="http://schemas.openxmlformats.org/officeDocument/2006/relationships/slide" Target="slide59.xml"/><Relationship Id="rId17" Type="http://schemas.openxmlformats.org/officeDocument/2006/relationships/slide" Target="slide8.xml"/><Relationship Id="rId2" Type="http://schemas.openxmlformats.org/officeDocument/2006/relationships/notesSlide" Target="../notesSlides/notesSlide26.xml"/><Relationship Id="rId16" Type="http://schemas.openxmlformats.org/officeDocument/2006/relationships/slide" Target="slide125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11" Type="http://schemas.openxmlformats.org/officeDocument/2006/relationships/slide" Target="slide38.xml"/><Relationship Id="rId5" Type="http://schemas.openxmlformats.org/officeDocument/2006/relationships/slide" Target="slide32.xml"/><Relationship Id="rId15" Type="http://schemas.openxmlformats.org/officeDocument/2006/relationships/slide" Target="slide112.xml"/><Relationship Id="rId10" Type="http://schemas.openxmlformats.org/officeDocument/2006/relationships/slide" Target="slide37.xml"/><Relationship Id="rId19" Type="http://schemas.openxmlformats.org/officeDocument/2006/relationships/slide" Target="slide20.xml"/><Relationship Id="rId4" Type="http://schemas.openxmlformats.org/officeDocument/2006/relationships/slide" Target="slide31.xml"/><Relationship Id="rId9" Type="http://schemas.openxmlformats.org/officeDocument/2006/relationships/slide" Target="slide36.xml"/><Relationship Id="rId14" Type="http://schemas.openxmlformats.org/officeDocument/2006/relationships/slide" Target="slide100.xml"/><Relationship Id="rId22" Type="http://schemas.openxmlformats.org/officeDocument/2006/relationships/slide" Target="slide4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80.xml"/><Relationship Id="rId18" Type="http://schemas.openxmlformats.org/officeDocument/2006/relationships/slide" Target="slide10.xml"/><Relationship Id="rId3" Type="http://schemas.openxmlformats.org/officeDocument/2006/relationships/image" Target="../media/image18.emf"/><Relationship Id="rId21" Type="http://schemas.openxmlformats.org/officeDocument/2006/relationships/slide" Target="slide39.xml"/><Relationship Id="rId7" Type="http://schemas.openxmlformats.org/officeDocument/2006/relationships/slide" Target="slide34.xml"/><Relationship Id="rId12" Type="http://schemas.openxmlformats.org/officeDocument/2006/relationships/slide" Target="slide59.xml"/><Relationship Id="rId17" Type="http://schemas.openxmlformats.org/officeDocument/2006/relationships/slide" Target="slide8.xml"/><Relationship Id="rId2" Type="http://schemas.openxmlformats.org/officeDocument/2006/relationships/notesSlide" Target="../notesSlides/notesSlide27.xml"/><Relationship Id="rId16" Type="http://schemas.openxmlformats.org/officeDocument/2006/relationships/slide" Target="slide125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11" Type="http://schemas.openxmlformats.org/officeDocument/2006/relationships/slide" Target="slide38.xml"/><Relationship Id="rId5" Type="http://schemas.openxmlformats.org/officeDocument/2006/relationships/slide" Target="slide32.xml"/><Relationship Id="rId15" Type="http://schemas.openxmlformats.org/officeDocument/2006/relationships/slide" Target="slide112.xml"/><Relationship Id="rId10" Type="http://schemas.openxmlformats.org/officeDocument/2006/relationships/slide" Target="slide37.xml"/><Relationship Id="rId19" Type="http://schemas.openxmlformats.org/officeDocument/2006/relationships/slide" Target="slide20.xml"/><Relationship Id="rId4" Type="http://schemas.openxmlformats.org/officeDocument/2006/relationships/slide" Target="slide31.xml"/><Relationship Id="rId9" Type="http://schemas.openxmlformats.org/officeDocument/2006/relationships/slide" Target="slide36.xml"/><Relationship Id="rId14" Type="http://schemas.openxmlformats.org/officeDocument/2006/relationships/slide" Target="slide100.xml"/><Relationship Id="rId22" Type="http://schemas.openxmlformats.org/officeDocument/2006/relationships/slide" Target="slide4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80.xml"/><Relationship Id="rId18" Type="http://schemas.openxmlformats.org/officeDocument/2006/relationships/slide" Target="slide10.xml"/><Relationship Id="rId3" Type="http://schemas.openxmlformats.org/officeDocument/2006/relationships/image" Target="../media/image19.emf"/><Relationship Id="rId21" Type="http://schemas.openxmlformats.org/officeDocument/2006/relationships/slide" Target="slide39.xml"/><Relationship Id="rId7" Type="http://schemas.openxmlformats.org/officeDocument/2006/relationships/slide" Target="slide34.xml"/><Relationship Id="rId12" Type="http://schemas.openxmlformats.org/officeDocument/2006/relationships/slide" Target="slide59.xml"/><Relationship Id="rId17" Type="http://schemas.openxmlformats.org/officeDocument/2006/relationships/slide" Target="slide8.xml"/><Relationship Id="rId2" Type="http://schemas.openxmlformats.org/officeDocument/2006/relationships/notesSlide" Target="../notesSlides/notesSlide28.xml"/><Relationship Id="rId16" Type="http://schemas.openxmlformats.org/officeDocument/2006/relationships/slide" Target="slide125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11" Type="http://schemas.openxmlformats.org/officeDocument/2006/relationships/slide" Target="slide38.xml"/><Relationship Id="rId5" Type="http://schemas.openxmlformats.org/officeDocument/2006/relationships/slide" Target="slide32.xml"/><Relationship Id="rId15" Type="http://schemas.openxmlformats.org/officeDocument/2006/relationships/slide" Target="slide112.xml"/><Relationship Id="rId10" Type="http://schemas.openxmlformats.org/officeDocument/2006/relationships/slide" Target="slide37.xml"/><Relationship Id="rId19" Type="http://schemas.openxmlformats.org/officeDocument/2006/relationships/slide" Target="slide20.xml"/><Relationship Id="rId4" Type="http://schemas.openxmlformats.org/officeDocument/2006/relationships/slide" Target="slide31.xml"/><Relationship Id="rId9" Type="http://schemas.openxmlformats.org/officeDocument/2006/relationships/slide" Target="slide36.xml"/><Relationship Id="rId14" Type="http://schemas.openxmlformats.org/officeDocument/2006/relationships/slide" Target="slide100.xml"/><Relationship Id="rId22" Type="http://schemas.openxmlformats.org/officeDocument/2006/relationships/slide" Target="slide4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80.xml"/><Relationship Id="rId18" Type="http://schemas.openxmlformats.org/officeDocument/2006/relationships/slide" Target="slide10.xml"/><Relationship Id="rId3" Type="http://schemas.openxmlformats.org/officeDocument/2006/relationships/image" Target="../media/image20.emf"/><Relationship Id="rId21" Type="http://schemas.openxmlformats.org/officeDocument/2006/relationships/slide" Target="slide39.xml"/><Relationship Id="rId7" Type="http://schemas.openxmlformats.org/officeDocument/2006/relationships/slide" Target="slide34.xml"/><Relationship Id="rId12" Type="http://schemas.openxmlformats.org/officeDocument/2006/relationships/slide" Target="slide59.xml"/><Relationship Id="rId17" Type="http://schemas.openxmlformats.org/officeDocument/2006/relationships/slide" Target="slide8.xml"/><Relationship Id="rId2" Type="http://schemas.openxmlformats.org/officeDocument/2006/relationships/notesSlide" Target="../notesSlides/notesSlide29.xml"/><Relationship Id="rId16" Type="http://schemas.openxmlformats.org/officeDocument/2006/relationships/slide" Target="slide125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11" Type="http://schemas.openxmlformats.org/officeDocument/2006/relationships/slide" Target="slide38.xml"/><Relationship Id="rId5" Type="http://schemas.openxmlformats.org/officeDocument/2006/relationships/slide" Target="slide32.xml"/><Relationship Id="rId15" Type="http://schemas.openxmlformats.org/officeDocument/2006/relationships/slide" Target="slide112.xml"/><Relationship Id="rId10" Type="http://schemas.openxmlformats.org/officeDocument/2006/relationships/slide" Target="slide37.xml"/><Relationship Id="rId19" Type="http://schemas.openxmlformats.org/officeDocument/2006/relationships/slide" Target="slide20.xml"/><Relationship Id="rId4" Type="http://schemas.openxmlformats.org/officeDocument/2006/relationships/slide" Target="slide31.xml"/><Relationship Id="rId9" Type="http://schemas.openxmlformats.org/officeDocument/2006/relationships/slide" Target="slide36.xml"/><Relationship Id="rId14" Type="http://schemas.openxmlformats.org/officeDocument/2006/relationships/slide" Target="slide100.xml"/><Relationship Id="rId22" Type="http://schemas.openxmlformats.org/officeDocument/2006/relationships/slide" Target="slide4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80.xml"/><Relationship Id="rId18" Type="http://schemas.openxmlformats.org/officeDocument/2006/relationships/slide" Target="slide10.xml"/><Relationship Id="rId3" Type="http://schemas.openxmlformats.org/officeDocument/2006/relationships/image" Target="../media/image21.emf"/><Relationship Id="rId21" Type="http://schemas.openxmlformats.org/officeDocument/2006/relationships/slide" Target="slide39.xml"/><Relationship Id="rId7" Type="http://schemas.openxmlformats.org/officeDocument/2006/relationships/slide" Target="slide34.xml"/><Relationship Id="rId12" Type="http://schemas.openxmlformats.org/officeDocument/2006/relationships/slide" Target="slide59.xml"/><Relationship Id="rId17" Type="http://schemas.openxmlformats.org/officeDocument/2006/relationships/slide" Target="slide8.xml"/><Relationship Id="rId2" Type="http://schemas.openxmlformats.org/officeDocument/2006/relationships/notesSlide" Target="../notesSlides/notesSlide30.xml"/><Relationship Id="rId16" Type="http://schemas.openxmlformats.org/officeDocument/2006/relationships/slide" Target="slide125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11" Type="http://schemas.openxmlformats.org/officeDocument/2006/relationships/slide" Target="slide38.xml"/><Relationship Id="rId5" Type="http://schemas.openxmlformats.org/officeDocument/2006/relationships/slide" Target="slide32.xml"/><Relationship Id="rId15" Type="http://schemas.openxmlformats.org/officeDocument/2006/relationships/slide" Target="slide112.xml"/><Relationship Id="rId10" Type="http://schemas.openxmlformats.org/officeDocument/2006/relationships/slide" Target="slide37.xml"/><Relationship Id="rId19" Type="http://schemas.openxmlformats.org/officeDocument/2006/relationships/slide" Target="slide20.xml"/><Relationship Id="rId4" Type="http://schemas.openxmlformats.org/officeDocument/2006/relationships/slide" Target="slide31.xml"/><Relationship Id="rId9" Type="http://schemas.openxmlformats.org/officeDocument/2006/relationships/slide" Target="slide36.xml"/><Relationship Id="rId14" Type="http://schemas.openxmlformats.org/officeDocument/2006/relationships/slide" Target="slide100.xml"/><Relationship Id="rId22" Type="http://schemas.openxmlformats.org/officeDocument/2006/relationships/slide" Target="slide4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80.xml"/><Relationship Id="rId18" Type="http://schemas.openxmlformats.org/officeDocument/2006/relationships/slide" Target="slide10.xml"/><Relationship Id="rId3" Type="http://schemas.openxmlformats.org/officeDocument/2006/relationships/image" Target="../media/image13.emf"/><Relationship Id="rId21" Type="http://schemas.openxmlformats.org/officeDocument/2006/relationships/slide" Target="slide39.xml"/><Relationship Id="rId7" Type="http://schemas.openxmlformats.org/officeDocument/2006/relationships/slide" Target="slide34.xml"/><Relationship Id="rId12" Type="http://schemas.openxmlformats.org/officeDocument/2006/relationships/slide" Target="slide59.xml"/><Relationship Id="rId17" Type="http://schemas.openxmlformats.org/officeDocument/2006/relationships/slide" Target="slide8.xml"/><Relationship Id="rId2" Type="http://schemas.openxmlformats.org/officeDocument/2006/relationships/notesSlide" Target="../notesSlides/notesSlide31.xml"/><Relationship Id="rId16" Type="http://schemas.openxmlformats.org/officeDocument/2006/relationships/slide" Target="slide125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11" Type="http://schemas.openxmlformats.org/officeDocument/2006/relationships/slide" Target="slide38.xml"/><Relationship Id="rId5" Type="http://schemas.openxmlformats.org/officeDocument/2006/relationships/slide" Target="slide32.xml"/><Relationship Id="rId15" Type="http://schemas.openxmlformats.org/officeDocument/2006/relationships/slide" Target="slide112.xml"/><Relationship Id="rId10" Type="http://schemas.openxmlformats.org/officeDocument/2006/relationships/slide" Target="slide37.xml"/><Relationship Id="rId19" Type="http://schemas.openxmlformats.org/officeDocument/2006/relationships/slide" Target="slide20.xml"/><Relationship Id="rId4" Type="http://schemas.openxmlformats.org/officeDocument/2006/relationships/slide" Target="slide31.xml"/><Relationship Id="rId9" Type="http://schemas.openxmlformats.org/officeDocument/2006/relationships/slide" Target="slide36.xml"/><Relationship Id="rId14" Type="http://schemas.openxmlformats.org/officeDocument/2006/relationships/slide" Target="slide100.xml"/><Relationship Id="rId22" Type="http://schemas.openxmlformats.org/officeDocument/2006/relationships/slide" Target="slide4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80.xml"/><Relationship Id="rId18" Type="http://schemas.openxmlformats.org/officeDocument/2006/relationships/slide" Target="slide10.xml"/><Relationship Id="rId3" Type="http://schemas.openxmlformats.org/officeDocument/2006/relationships/image" Target="../media/image22.emf"/><Relationship Id="rId21" Type="http://schemas.openxmlformats.org/officeDocument/2006/relationships/slide" Target="slide39.xml"/><Relationship Id="rId7" Type="http://schemas.openxmlformats.org/officeDocument/2006/relationships/slide" Target="slide34.xml"/><Relationship Id="rId12" Type="http://schemas.openxmlformats.org/officeDocument/2006/relationships/slide" Target="slide59.xml"/><Relationship Id="rId17" Type="http://schemas.openxmlformats.org/officeDocument/2006/relationships/slide" Target="slide8.xml"/><Relationship Id="rId2" Type="http://schemas.openxmlformats.org/officeDocument/2006/relationships/notesSlide" Target="../notesSlides/notesSlide32.xml"/><Relationship Id="rId16" Type="http://schemas.openxmlformats.org/officeDocument/2006/relationships/slide" Target="slide125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11" Type="http://schemas.openxmlformats.org/officeDocument/2006/relationships/slide" Target="slide38.xml"/><Relationship Id="rId5" Type="http://schemas.openxmlformats.org/officeDocument/2006/relationships/slide" Target="slide32.xml"/><Relationship Id="rId15" Type="http://schemas.openxmlformats.org/officeDocument/2006/relationships/slide" Target="slide112.xml"/><Relationship Id="rId10" Type="http://schemas.openxmlformats.org/officeDocument/2006/relationships/slide" Target="slide37.xml"/><Relationship Id="rId19" Type="http://schemas.openxmlformats.org/officeDocument/2006/relationships/slide" Target="slide20.xml"/><Relationship Id="rId4" Type="http://schemas.openxmlformats.org/officeDocument/2006/relationships/slide" Target="slide31.xml"/><Relationship Id="rId9" Type="http://schemas.openxmlformats.org/officeDocument/2006/relationships/slide" Target="slide36.xml"/><Relationship Id="rId14" Type="http://schemas.openxmlformats.org/officeDocument/2006/relationships/slide" Target="slide100.xml"/><Relationship Id="rId22" Type="http://schemas.openxmlformats.org/officeDocument/2006/relationships/slide" Target="slide4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80.xml"/><Relationship Id="rId18" Type="http://schemas.openxmlformats.org/officeDocument/2006/relationships/slide" Target="slide10.xml"/><Relationship Id="rId3" Type="http://schemas.openxmlformats.org/officeDocument/2006/relationships/image" Target="../media/image23.emf"/><Relationship Id="rId21" Type="http://schemas.openxmlformats.org/officeDocument/2006/relationships/slide" Target="slide39.xml"/><Relationship Id="rId7" Type="http://schemas.openxmlformats.org/officeDocument/2006/relationships/slide" Target="slide34.xml"/><Relationship Id="rId12" Type="http://schemas.openxmlformats.org/officeDocument/2006/relationships/slide" Target="slide59.xml"/><Relationship Id="rId17" Type="http://schemas.openxmlformats.org/officeDocument/2006/relationships/slide" Target="slide8.xml"/><Relationship Id="rId2" Type="http://schemas.openxmlformats.org/officeDocument/2006/relationships/notesSlide" Target="../notesSlides/notesSlide33.xml"/><Relationship Id="rId16" Type="http://schemas.openxmlformats.org/officeDocument/2006/relationships/slide" Target="slide125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11" Type="http://schemas.openxmlformats.org/officeDocument/2006/relationships/slide" Target="slide38.xml"/><Relationship Id="rId5" Type="http://schemas.openxmlformats.org/officeDocument/2006/relationships/slide" Target="slide32.xml"/><Relationship Id="rId15" Type="http://schemas.openxmlformats.org/officeDocument/2006/relationships/slide" Target="slide112.xml"/><Relationship Id="rId10" Type="http://schemas.openxmlformats.org/officeDocument/2006/relationships/slide" Target="slide37.xml"/><Relationship Id="rId19" Type="http://schemas.openxmlformats.org/officeDocument/2006/relationships/slide" Target="slide20.xml"/><Relationship Id="rId4" Type="http://schemas.openxmlformats.org/officeDocument/2006/relationships/slide" Target="slide31.xml"/><Relationship Id="rId9" Type="http://schemas.openxmlformats.org/officeDocument/2006/relationships/slide" Target="slide36.xml"/><Relationship Id="rId14" Type="http://schemas.openxmlformats.org/officeDocument/2006/relationships/slide" Target="slide100.xml"/><Relationship Id="rId22" Type="http://schemas.openxmlformats.org/officeDocument/2006/relationships/slide" Target="slide4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46.xml"/><Relationship Id="rId18" Type="http://schemas.openxmlformats.org/officeDocument/2006/relationships/slide" Target="slide100.xml"/><Relationship Id="rId3" Type="http://schemas.openxmlformats.org/officeDocument/2006/relationships/image" Target="../media/image24.emf"/><Relationship Id="rId21" Type="http://schemas.openxmlformats.org/officeDocument/2006/relationships/slide" Target="slide8.xml"/><Relationship Id="rId7" Type="http://schemas.openxmlformats.org/officeDocument/2006/relationships/slide" Target="slide49.xml"/><Relationship Id="rId12" Type="http://schemas.openxmlformats.org/officeDocument/2006/relationships/slide" Target="slide45.xml"/><Relationship Id="rId17" Type="http://schemas.openxmlformats.org/officeDocument/2006/relationships/slide" Target="slide80.xml"/><Relationship Id="rId2" Type="http://schemas.openxmlformats.org/officeDocument/2006/relationships/notesSlide" Target="../notesSlides/notesSlide34.xml"/><Relationship Id="rId16" Type="http://schemas.openxmlformats.org/officeDocument/2006/relationships/slide" Target="slide59.xml"/><Relationship Id="rId20" Type="http://schemas.openxmlformats.org/officeDocument/2006/relationships/slide" Target="slide1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44.xml"/><Relationship Id="rId5" Type="http://schemas.openxmlformats.org/officeDocument/2006/relationships/slide" Target="slide29.xml"/><Relationship Id="rId15" Type="http://schemas.openxmlformats.org/officeDocument/2006/relationships/slide" Target="slide48.xml"/><Relationship Id="rId10" Type="http://schemas.openxmlformats.org/officeDocument/2006/relationships/slide" Target="slide43.xml"/><Relationship Id="rId19" Type="http://schemas.openxmlformats.org/officeDocument/2006/relationships/slide" Target="slide112.xml"/><Relationship Id="rId4" Type="http://schemas.openxmlformats.org/officeDocument/2006/relationships/slide" Target="slide20.xml"/><Relationship Id="rId9" Type="http://schemas.openxmlformats.org/officeDocument/2006/relationships/slide" Target="slide42.xml"/><Relationship Id="rId14" Type="http://schemas.openxmlformats.org/officeDocument/2006/relationships/slide" Target="slide47.xml"/><Relationship Id="rId22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80.xml"/><Relationship Id="rId18" Type="http://schemas.openxmlformats.org/officeDocument/2006/relationships/slide" Target="slide10.xml"/><Relationship Id="rId3" Type="http://schemas.openxmlformats.org/officeDocument/2006/relationships/image" Target="../media/image24.emf"/><Relationship Id="rId21" Type="http://schemas.openxmlformats.org/officeDocument/2006/relationships/slide" Target="slide39.xml"/><Relationship Id="rId7" Type="http://schemas.openxmlformats.org/officeDocument/2006/relationships/slide" Target="slide44.xml"/><Relationship Id="rId12" Type="http://schemas.openxmlformats.org/officeDocument/2006/relationships/slide" Target="slide59.xml"/><Relationship Id="rId17" Type="http://schemas.openxmlformats.org/officeDocument/2006/relationships/slide" Target="slide8.xml"/><Relationship Id="rId2" Type="http://schemas.openxmlformats.org/officeDocument/2006/relationships/notesSlide" Target="../notesSlides/notesSlide35.xml"/><Relationship Id="rId16" Type="http://schemas.openxmlformats.org/officeDocument/2006/relationships/slide" Target="slide125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11" Type="http://schemas.openxmlformats.org/officeDocument/2006/relationships/slide" Target="slide48.xml"/><Relationship Id="rId5" Type="http://schemas.openxmlformats.org/officeDocument/2006/relationships/slide" Target="slide42.xml"/><Relationship Id="rId15" Type="http://schemas.openxmlformats.org/officeDocument/2006/relationships/slide" Target="slide112.xml"/><Relationship Id="rId10" Type="http://schemas.openxmlformats.org/officeDocument/2006/relationships/slide" Target="slide47.xml"/><Relationship Id="rId19" Type="http://schemas.openxmlformats.org/officeDocument/2006/relationships/slide" Target="slide20.xml"/><Relationship Id="rId4" Type="http://schemas.openxmlformats.org/officeDocument/2006/relationships/slide" Target="slide41.xml"/><Relationship Id="rId9" Type="http://schemas.openxmlformats.org/officeDocument/2006/relationships/slide" Target="slide46.xml"/><Relationship Id="rId14" Type="http://schemas.openxmlformats.org/officeDocument/2006/relationships/slide" Target="slide100.xml"/><Relationship Id="rId22" Type="http://schemas.openxmlformats.org/officeDocument/2006/relationships/slide" Target="slide4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80.xml"/><Relationship Id="rId18" Type="http://schemas.openxmlformats.org/officeDocument/2006/relationships/slide" Target="slide10.xml"/><Relationship Id="rId3" Type="http://schemas.openxmlformats.org/officeDocument/2006/relationships/image" Target="../media/image17.emf"/><Relationship Id="rId21" Type="http://schemas.openxmlformats.org/officeDocument/2006/relationships/slide" Target="slide39.xml"/><Relationship Id="rId7" Type="http://schemas.openxmlformats.org/officeDocument/2006/relationships/slide" Target="slide44.xml"/><Relationship Id="rId12" Type="http://schemas.openxmlformats.org/officeDocument/2006/relationships/slide" Target="slide59.xml"/><Relationship Id="rId17" Type="http://schemas.openxmlformats.org/officeDocument/2006/relationships/slide" Target="slide8.xml"/><Relationship Id="rId2" Type="http://schemas.openxmlformats.org/officeDocument/2006/relationships/notesSlide" Target="../notesSlides/notesSlide36.xml"/><Relationship Id="rId16" Type="http://schemas.openxmlformats.org/officeDocument/2006/relationships/slide" Target="slide125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11" Type="http://schemas.openxmlformats.org/officeDocument/2006/relationships/slide" Target="slide48.xml"/><Relationship Id="rId5" Type="http://schemas.openxmlformats.org/officeDocument/2006/relationships/slide" Target="slide42.xml"/><Relationship Id="rId15" Type="http://schemas.openxmlformats.org/officeDocument/2006/relationships/slide" Target="slide112.xml"/><Relationship Id="rId10" Type="http://schemas.openxmlformats.org/officeDocument/2006/relationships/slide" Target="slide47.xml"/><Relationship Id="rId19" Type="http://schemas.openxmlformats.org/officeDocument/2006/relationships/slide" Target="slide20.xml"/><Relationship Id="rId4" Type="http://schemas.openxmlformats.org/officeDocument/2006/relationships/slide" Target="slide41.xml"/><Relationship Id="rId9" Type="http://schemas.openxmlformats.org/officeDocument/2006/relationships/slide" Target="slide46.xml"/><Relationship Id="rId14" Type="http://schemas.openxmlformats.org/officeDocument/2006/relationships/slide" Target="slide100.xml"/><Relationship Id="rId22" Type="http://schemas.openxmlformats.org/officeDocument/2006/relationships/slide" Target="slide4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80.xml"/><Relationship Id="rId18" Type="http://schemas.openxmlformats.org/officeDocument/2006/relationships/slide" Target="slide10.xml"/><Relationship Id="rId3" Type="http://schemas.openxmlformats.org/officeDocument/2006/relationships/image" Target="../media/image25.emf"/><Relationship Id="rId21" Type="http://schemas.openxmlformats.org/officeDocument/2006/relationships/slide" Target="slide39.xml"/><Relationship Id="rId7" Type="http://schemas.openxmlformats.org/officeDocument/2006/relationships/slide" Target="slide44.xml"/><Relationship Id="rId12" Type="http://schemas.openxmlformats.org/officeDocument/2006/relationships/slide" Target="slide59.xml"/><Relationship Id="rId17" Type="http://schemas.openxmlformats.org/officeDocument/2006/relationships/slide" Target="slide8.xml"/><Relationship Id="rId2" Type="http://schemas.openxmlformats.org/officeDocument/2006/relationships/notesSlide" Target="../notesSlides/notesSlide37.xml"/><Relationship Id="rId16" Type="http://schemas.openxmlformats.org/officeDocument/2006/relationships/slide" Target="slide125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11" Type="http://schemas.openxmlformats.org/officeDocument/2006/relationships/slide" Target="slide48.xml"/><Relationship Id="rId5" Type="http://schemas.openxmlformats.org/officeDocument/2006/relationships/slide" Target="slide42.xml"/><Relationship Id="rId15" Type="http://schemas.openxmlformats.org/officeDocument/2006/relationships/slide" Target="slide112.xml"/><Relationship Id="rId10" Type="http://schemas.openxmlformats.org/officeDocument/2006/relationships/slide" Target="slide47.xml"/><Relationship Id="rId19" Type="http://schemas.openxmlformats.org/officeDocument/2006/relationships/slide" Target="slide20.xml"/><Relationship Id="rId4" Type="http://schemas.openxmlformats.org/officeDocument/2006/relationships/slide" Target="slide41.xml"/><Relationship Id="rId9" Type="http://schemas.openxmlformats.org/officeDocument/2006/relationships/slide" Target="slide46.xml"/><Relationship Id="rId14" Type="http://schemas.openxmlformats.org/officeDocument/2006/relationships/slide" Target="slide100.xml"/><Relationship Id="rId22" Type="http://schemas.openxmlformats.org/officeDocument/2006/relationships/slide" Target="slide49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80.xml"/><Relationship Id="rId18" Type="http://schemas.openxmlformats.org/officeDocument/2006/relationships/slide" Target="slide10.xml"/><Relationship Id="rId3" Type="http://schemas.openxmlformats.org/officeDocument/2006/relationships/image" Target="../media/image26.emf"/><Relationship Id="rId21" Type="http://schemas.openxmlformats.org/officeDocument/2006/relationships/slide" Target="slide39.xml"/><Relationship Id="rId7" Type="http://schemas.openxmlformats.org/officeDocument/2006/relationships/slide" Target="slide44.xml"/><Relationship Id="rId12" Type="http://schemas.openxmlformats.org/officeDocument/2006/relationships/slide" Target="slide59.xml"/><Relationship Id="rId17" Type="http://schemas.openxmlformats.org/officeDocument/2006/relationships/slide" Target="slide8.xml"/><Relationship Id="rId2" Type="http://schemas.openxmlformats.org/officeDocument/2006/relationships/notesSlide" Target="../notesSlides/notesSlide38.xml"/><Relationship Id="rId16" Type="http://schemas.openxmlformats.org/officeDocument/2006/relationships/slide" Target="slide125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11" Type="http://schemas.openxmlformats.org/officeDocument/2006/relationships/slide" Target="slide48.xml"/><Relationship Id="rId5" Type="http://schemas.openxmlformats.org/officeDocument/2006/relationships/slide" Target="slide42.xml"/><Relationship Id="rId15" Type="http://schemas.openxmlformats.org/officeDocument/2006/relationships/slide" Target="slide112.xml"/><Relationship Id="rId10" Type="http://schemas.openxmlformats.org/officeDocument/2006/relationships/slide" Target="slide47.xml"/><Relationship Id="rId19" Type="http://schemas.openxmlformats.org/officeDocument/2006/relationships/slide" Target="slide20.xml"/><Relationship Id="rId4" Type="http://schemas.openxmlformats.org/officeDocument/2006/relationships/slide" Target="slide41.xml"/><Relationship Id="rId9" Type="http://schemas.openxmlformats.org/officeDocument/2006/relationships/slide" Target="slide46.xml"/><Relationship Id="rId14" Type="http://schemas.openxmlformats.org/officeDocument/2006/relationships/slide" Target="slide100.xml"/><Relationship Id="rId22" Type="http://schemas.openxmlformats.org/officeDocument/2006/relationships/slide" Target="slide4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80.xml"/><Relationship Id="rId18" Type="http://schemas.openxmlformats.org/officeDocument/2006/relationships/slide" Target="slide10.xml"/><Relationship Id="rId3" Type="http://schemas.openxmlformats.org/officeDocument/2006/relationships/image" Target="../media/image27.emf"/><Relationship Id="rId21" Type="http://schemas.openxmlformats.org/officeDocument/2006/relationships/slide" Target="slide39.xml"/><Relationship Id="rId7" Type="http://schemas.openxmlformats.org/officeDocument/2006/relationships/slide" Target="slide44.xml"/><Relationship Id="rId12" Type="http://schemas.openxmlformats.org/officeDocument/2006/relationships/slide" Target="slide59.xml"/><Relationship Id="rId17" Type="http://schemas.openxmlformats.org/officeDocument/2006/relationships/slide" Target="slide8.xml"/><Relationship Id="rId2" Type="http://schemas.openxmlformats.org/officeDocument/2006/relationships/notesSlide" Target="../notesSlides/notesSlide39.xml"/><Relationship Id="rId16" Type="http://schemas.openxmlformats.org/officeDocument/2006/relationships/slide" Target="slide125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11" Type="http://schemas.openxmlformats.org/officeDocument/2006/relationships/slide" Target="slide48.xml"/><Relationship Id="rId5" Type="http://schemas.openxmlformats.org/officeDocument/2006/relationships/slide" Target="slide42.xml"/><Relationship Id="rId15" Type="http://schemas.openxmlformats.org/officeDocument/2006/relationships/slide" Target="slide112.xml"/><Relationship Id="rId10" Type="http://schemas.openxmlformats.org/officeDocument/2006/relationships/slide" Target="slide47.xml"/><Relationship Id="rId19" Type="http://schemas.openxmlformats.org/officeDocument/2006/relationships/slide" Target="slide20.xml"/><Relationship Id="rId4" Type="http://schemas.openxmlformats.org/officeDocument/2006/relationships/slide" Target="slide41.xml"/><Relationship Id="rId9" Type="http://schemas.openxmlformats.org/officeDocument/2006/relationships/slide" Target="slide46.xml"/><Relationship Id="rId14" Type="http://schemas.openxmlformats.org/officeDocument/2006/relationships/slide" Target="slide100.xml"/><Relationship Id="rId22" Type="http://schemas.openxmlformats.org/officeDocument/2006/relationships/slide" Target="slide4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80.xml"/><Relationship Id="rId18" Type="http://schemas.openxmlformats.org/officeDocument/2006/relationships/slide" Target="slide10.xml"/><Relationship Id="rId3" Type="http://schemas.openxmlformats.org/officeDocument/2006/relationships/image" Target="../media/image28.emf"/><Relationship Id="rId21" Type="http://schemas.openxmlformats.org/officeDocument/2006/relationships/slide" Target="slide39.xml"/><Relationship Id="rId7" Type="http://schemas.openxmlformats.org/officeDocument/2006/relationships/slide" Target="slide44.xml"/><Relationship Id="rId12" Type="http://schemas.openxmlformats.org/officeDocument/2006/relationships/slide" Target="slide59.xml"/><Relationship Id="rId17" Type="http://schemas.openxmlformats.org/officeDocument/2006/relationships/slide" Target="slide8.xml"/><Relationship Id="rId2" Type="http://schemas.openxmlformats.org/officeDocument/2006/relationships/notesSlide" Target="../notesSlides/notesSlide40.xml"/><Relationship Id="rId16" Type="http://schemas.openxmlformats.org/officeDocument/2006/relationships/slide" Target="slide125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11" Type="http://schemas.openxmlformats.org/officeDocument/2006/relationships/slide" Target="slide48.xml"/><Relationship Id="rId5" Type="http://schemas.openxmlformats.org/officeDocument/2006/relationships/slide" Target="slide42.xml"/><Relationship Id="rId15" Type="http://schemas.openxmlformats.org/officeDocument/2006/relationships/slide" Target="slide112.xml"/><Relationship Id="rId10" Type="http://schemas.openxmlformats.org/officeDocument/2006/relationships/slide" Target="slide47.xml"/><Relationship Id="rId19" Type="http://schemas.openxmlformats.org/officeDocument/2006/relationships/slide" Target="slide20.xml"/><Relationship Id="rId4" Type="http://schemas.openxmlformats.org/officeDocument/2006/relationships/slide" Target="slide41.xml"/><Relationship Id="rId9" Type="http://schemas.openxmlformats.org/officeDocument/2006/relationships/slide" Target="slide46.xml"/><Relationship Id="rId14" Type="http://schemas.openxmlformats.org/officeDocument/2006/relationships/slide" Target="slide100.xml"/><Relationship Id="rId22" Type="http://schemas.openxmlformats.org/officeDocument/2006/relationships/slide" Target="slide49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80.xml"/><Relationship Id="rId18" Type="http://schemas.openxmlformats.org/officeDocument/2006/relationships/slide" Target="slide10.xml"/><Relationship Id="rId3" Type="http://schemas.openxmlformats.org/officeDocument/2006/relationships/image" Target="../media/image13.emf"/><Relationship Id="rId21" Type="http://schemas.openxmlformats.org/officeDocument/2006/relationships/slide" Target="slide39.xml"/><Relationship Id="rId7" Type="http://schemas.openxmlformats.org/officeDocument/2006/relationships/slide" Target="slide44.xml"/><Relationship Id="rId12" Type="http://schemas.openxmlformats.org/officeDocument/2006/relationships/slide" Target="slide59.xml"/><Relationship Id="rId17" Type="http://schemas.openxmlformats.org/officeDocument/2006/relationships/slide" Target="slide8.xml"/><Relationship Id="rId2" Type="http://schemas.openxmlformats.org/officeDocument/2006/relationships/notesSlide" Target="../notesSlides/notesSlide41.xml"/><Relationship Id="rId16" Type="http://schemas.openxmlformats.org/officeDocument/2006/relationships/slide" Target="slide125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11" Type="http://schemas.openxmlformats.org/officeDocument/2006/relationships/slide" Target="slide48.xml"/><Relationship Id="rId5" Type="http://schemas.openxmlformats.org/officeDocument/2006/relationships/slide" Target="slide42.xml"/><Relationship Id="rId15" Type="http://schemas.openxmlformats.org/officeDocument/2006/relationships/slide" Target="slide112.xml"/><Relationship Id="rId10" Type="http://schemas.openxmlformats.org/officeDocument/2006/relationships/slide" Target="slide47.xml"/><Relationship Id="rId19" Type="http://schemas.openxmlformats.org/officeDocument/2006/relationships/slide" Target="slide20.xml"/><Relationship Id="rId4" Type="http://schemas.openxmlformats.org/officeDocument/2006/relationships/slide" Target="slide41.xml"/><Relationship Id="rId9" Type="http://schemas.openxmlformats.org/officeDocument/2006/relationships/slide" Target="slide46.xml"/><Relationship Id="rId14" Type="http://schemas.openxmlformats.org/officeDocument/2006/relationships/slide" Target="slide100.xml"/><Relationship Id="rId22" Type="http://schemas.openxmlformats.org/officeDocument/2006/relationships/slide" Target="slide49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80.xml"/><Relationship Id="rId18" Type="http://schemas.openxmlformats.org/officeDocument/2006/relationships/slide" Target="slide10.xml"/><Relationship Id="rId3" Type="http://schemas.openxmlformats.org/officeDocument/2006/relationships/image" Target="../media/image29.emf"/><Relationship Id="rId21" Type="http://schemas.openxmlformats.org/officeDocument/2006/relationships/slide" Target="slide39.xml"/><Relationship Id="rId7" Type="http://schemas.openxmlformats.org/officeDocument/2006/relationships/slide" Target="slide44.xml"/><Relationship Id="rId12" Type="http://schemas.openxmlformats.org/officeDocument/2006/relationships/slide" Target="slide59.xml"/><Relationship Id="rId17" Type="http://schemas.openxmlformats.org/officeDocument/2006/relationships/slide" Target="slide8.xml"/><Relationship Id="rId2" Type="http://schemas.openxmlformats.org/officeDocument/2006/relationships/notesSlide" Target="../notesSlides/notesSlide42.xml"/><Relationship Id="rId16" Type="http://schemas.openxmlformats.org/officeDocument/2006/relationships/slide" Target="slide125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11" Type="http://schemas.openxmlformats.org/officeDocument/2006/relationships/slide" Target="slide48.xml"/><Relationship Id="rId5" Type="http://schemas.openxmlformats.org/officeDocument/2006/relationships/slide" Target="slide42.xml"/><Relationship Id="rId15" Type="http://schemas.openxmlformats.org/officeDocument/2006/relationships/slide" Target="slide112.xml"/><Relationship Id="rId10" Type="http://schemas.openxmlformats.org/officeDocument/2006/relationships/slide" Target="slide47.xml"/><Relationship Id="rId19" Type="http://schemas.openxmlformats.org/officeDocument/2006/relationships/slide" Target="slide20.xml"/><Relationship Id="rId4" Type="http://schemas.openxmlformats.org/officeDocument/2006/relationships/slide" Target="slide41.xml"/><Relationship Id="rId9" Type="http://schemas.openxmlformats.org/officeDocument/2006/relationships/slide" Target="slide46.xml"/><Relationship Id="rId14" Type="http://schemas.openxmlformats.org/officeDocument/2006/relationships/slide" Target="slide100.xml"/><Relationship Id="rId22" Type="http://schemas.openxmlformats.org/officeDocument/2006/relationships/slide" Target="slide49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13" Type="http://schemas.openxmlformats.org/officeDocument/2006/relationships/slide" Target="slide80.xml"/><Relationship Id="rId18" Type="http://schemas.openxmlformats.org/officeDocument/2006/relationships/slide" Target="slide10.xml"/><Relationship Id="rId3" Type="http://schemas.openxmlformats.org/officeDocument/2006/relationships/image" Target="../media/image30.emf"/><Relationship Id="rId21" Type="http://schemas.openxmlformats.org/officeDocument/2006/relationships/slide" Target="slide39.xml"/><Relationship Id="rId7" Type="http://schemas.openxmlformats.org/officeDocument/2006/relationships/slide" Target="slide44.xml"/><Relationship Id="rId12" Type="http://schemas.openxmlformats.org/officeDocument/2006/relationships/slide" Target="slide59.xml"/><Relationship Id="rId17" Type="http://schemas.openxmlformats.org/officeDocument/2006/relationships/slide" Target="slide8.xml"/><Relationship Id="rId2" Type="http://schemas.openxmlformats.org/officeDocument/2006/relationships/notesSlide" Target="../notesSlides/notesSlide43.xml"/><Relationship Id="rId16" Type="http://schemas.openxmlformats.org/officeDocument/2006/relationships/slide" Target="slide125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11" Type="http://schemas.openxmlformats.org/officeDocument/2006/relationships/slide" Target="slide48.xml"/><Relationship Id="rId5" Type="http://schemas.openxmlformats.org/officeDocument/2006/relationships/slide" Target="slide42.xml"/><Relationship Id="rId15" Type="http://schemas.openxmlformats.org/officeDocument/2006/relationships/slide" Target="slide112.xml"/><Relationship Id="rId10" Type="http://schemas.openxmlformats.org/officeDocument/2006/relationships/slide" Target="slide47.xml"/><Relationship Id="rId19" Type="http://schemas.openxmlformats.org/officeDocument/2006/relationships/slide" Target="slide20.xml"/><Relationship Id="rId4" Type="http://schemas.openxmlformats.org/officeDocument/2006/relationships/slide" Target="slide41.xml"/><Relationship Id="rId9" Type="http://schemas.openxmlformats.org/officeDocument/2006/relationships/slide" Target="slide46.xml"/><Relationship Id="rId14" Type="http://schemas.openxmlformats.org/officeDocument/2006/relationships/slide" Target="slide100.xml"/><Relationship Id="rId22" Type="http://schemas.openxmlformats.org/officeDocument/2006/relationships/slide" Target="slide49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100.xml"/><Relationship Id="rId3" Type="http://schemas.openxmlformats.org/officeDocument/2006/relationships/image" Target="../media/image31.emf"/><Relationship Id="rId21" Type="http://schemas.openxmlformats.org/officeDocument/2006/relationships/slide" Target="slide8.xml"/><Relationship Id="rId7" Type="http://schemas.openxmlformats.org/officeDocument/2006/relationships/slide" Target="slide49.xml"/><Relationship Id="rId12" Type="http://schemas.openxmlformats.org/officeDocument/2006/relationships/slide" Target="slide55.xml"/><Relationship Id="rId17" Type="http://schemas.openxmlformats.org/officeDocument/2006/relationships/slide" Target="slide80.xml"/><Relationship Id="rId2" Type="http://schemas.openxmlformats.org/officeDocument/2006/relationships/notesSlide" Target="../notesSlides/notesSlide44.xml"/><Relationship Id="rId16" Type="http://schemas.openxmlformats.org/officeDocument/2006/relationships/slide" Target="slide59.xml"/><Relationship Id="rId20" Type="http://schemas.openxmlformats.org/officeDocument/2006/relationships/slide" Target="slide1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54.xml"/><Relationship Id="rId5" Type="http://schemas.openxmlformats.org/officeDocument/2006/relationships/slide" Target="slide29.xml"/><Relationship Id="rId15" Type="http://schemas.openxmlformats.org/officeDocument/2006/relationships/slide" Target="slide58.xml"/><Relationship Id="rId10" Type="http://schemas.openxmlformats.org/officeDocument/2006/relationships/slide" Target="slide53.xml"/><Relationship Id="rId19" Type="http://schemas.openxmlformats.org/officeDocument/2006/relationships/slide" Target="slide112.xml"/><Relationship Id="rId4" Type="http://schemas.openxmlformats.org/officeDocument/2006/relationships/slide" Target="slide20.xml"/><Relationship Id="rId9" Type="http://schemas.openxmlformats.org/officeDocument/2006/relationships/slide" Target="slide52.xml"/><Relationship Id="rId14" Type="http://schemas.openxmlformats.org/officeDocument/2006/relationships/slide" Target="slide57.xml"/><Relationship Id="rId22" Type="http://schemas.openxmlformats.org/officeDocument/2006/relationships/slide" Target="slide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13" Type="http://schemas.openxmlformats.org/officeDocument/2006/relationships/slide" Target="slide39.xml"/><Relationship Id="rId18" Type="http://schemas.openxmlformats.org/officeDocument/2006/relationships/slide" Target="slide54.xml"/><Relationship Id="rId3" Type="http://schemas.openxmlformats.org/officeDocument/2006/relationships/image" Target="../media/image31.emf"/><Relationship Id="rId21" Type="http://schemas.openxmlformats.org/officeDocument/2006/relationships/slide" Target="slide57.xml"/><Relationship Id="rId7" Type="http://schemas.openxmlformats.org/officeDocument/2006/relationships/slide" Target="slide112.xml"/><Relationship Id="rId12" Type="http://schemas.openxmlformats.org/officeDocument/2006/relationships/slide" Target="slide29.xml"/><Relationship Id="rId17" Type="http://schemas.openxmlformats.org/officeDocument/2006/relationships/slide" Target="slide53.xml"/><Relationship Id="rId2" Type="http://schemas.openxmlformats.org/officeDocument/2006/relationships/notesSlide" Target="../notesSlides/notesSlide45.xml"/><Relationship Id="rId16" Type="http://schemas.openxmlformats.org/officeDocument/2006/relationships/slide" Target="slide52.xml"/><Relationship Id="rId20" Type="http://schemas.openxmlformats.org/officeDocument/2006/relationships/slide" Target="slide5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20.xml"/><Relationship Id="rId5" Type="http://schemas.openxmlformats.org/officeDocument/2006/relationships/slide" Target="slide80.xml"/><Relationship Id="rId15" Type="http://schemas.openxmlformats.org/officeDocument/2006/relationships/slide" Target="slide51.xml"/><Relationship Id="rId10" Type="http://schemas.openxmlformats.org/officeDocument/2006/relationships/slide" Target="slide10.xml"/><Relationship Id="rId19" Type="http://schemas.openxmlformats.org/officeDocument/2006/relationships/slide" Target="slide55.xml"/><Relationship Id="rId4" Type="http://schemas.openxmlformats.org/officeDocument/2006/relationships/slide" Target="slide59.xml"/><Relationship Id="rId9" Type="http://schemas.openxmlformats.org/officeDocument/2006/relationships/slide" Target="slide8.xml"/><Relationship Id="rId14" Type="http://schemas.openxmlformats.org/officeDocument/2006/relationships/slide" Target="slide49.xml"/><Relationship Id="rId22" Type="http://schemas.openxmlformats.org/officeDocument/2006/relationships/slide" Target="slide58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13" Type="http://schemas.openxmlformats.org/officeDocument/2006/relationships/slide" Target="slide39.xml"/><Relationship Id="rId18" Type="http://schemas.openxmlformats.org/officeDocument/2006/relationships/slide" Target="slide54.xml"/><Relationship Id="rId3" Type="http://schemas.openxmlformats.org/officeDocument/2006/relationships/image" Target="../media/image17.emf"/><Relationship Id="rId21" Type="http://schemas.openxmlformats.org/officeDocument/2006/relationships/slide" Target="slide57.xml"/><Relationship Id="rId7" Type="http://schemas.openxmlformats.org/officeDocument/2006/relationships/slide" Target="slide112.xml"/><Relationship Id="rId12" Type="http://schemas.openxmlformats.org/officeDocument/2006/relationships/slide" Target="slide29.xml"/><Relationship Id="rId17" Type="http://schemas.openxmlformats.org/officeDocument/2006/relationships/slide" Target="slide53.xml"/><Relationship Id="rId2" Type="http://schemas.openxmlformats.org/officeDocument/2006/relationships/notesSlide" Target="../notesSlides/notesSlide46.xml"/><Relationship Id="rId16" Type="http://schemas.openxmlformats.org/officeDocument/2006/relationships/slide" Target="slide52.xml"/><Relationship Id="rId20" Type="http://schemas.openxmlformats.org/officeDocument/2006/relationships/slide" Target="slide5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20.xml"/><Relationship Id="rId5" Type="http://schemas.openxmlformats.org/officeDocument/2006/relationships/slide" Target="slide80.xml"/><Relationship Id="rId15" Type="http://schemas.openxmlformats.org/officeDocument/2006/relationships/slide" Target="slide51.xml"/><Relationship Id="rId10" Type="http://schemas.openxmlformats.org/officeDocument/2006/relationships/slide" Target="slide10.xml"/><Relationship Id="rId19" Type="http://schemas.openxmlformats.org/officeDocument/2006/relationships/slide" Target="slide55.xml"/><Relationship Id="rId4" Type="http://schemas.openxmlformats.org/officeDocument/2006/relationships/slide" Target="slide59.xml"/><Relationship Id="rId9" Type="http://schemas.openxmlformats.org/officeDocument/2006/relationships/slide" Target="slide8.xml"/><Relationship Id="rId14" Type="http://schemas.openxmlformats.org/officeDocument/2006/relationships/slide" Target="slide49.xml"/><Relationship Id="rId22" Type="http://schemas.openxmlformats.org/officeDocument/2006/relationships/slide" Target="slide58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13" Type="http://schemas.openxmlformats.org/officeDocument/2006/relationships/slide" Target="slide39.xml"/><Relationship Id="rId18" Type="http://schemas.openxmlformats.org/officeDocument/2006/relationships/slide" Target="slide54.xml"/><Relationship Id="rId3" Type="http://schemas.openxmlformats.org/officeDocument/2006/relationships/image" Target="../media/image32.emf"/><Relationship Id="rId21" Type="http://schemas.openxmlformats.org/officeDocument/2006/relationships/slide" Target="slide57.xml"/><Relationship Id="rId7" Type="http://schemas.openxmlformats.org/officeDocument/2006/relationships/slide" Target="slide112.xml"/><Relationship Id="rId12" Type="http://schemas.openxmlformats.org/officeDocument/2006/relationships/slide" Target="slide29.xml"/><Relationship Id="rId17" Type="http://schemas.openxmlformats.org/officeDocument/2006/relationships/slide" Target="slide53.xml"/><Relationship Id="rId2" Type="http://schemas.openxmlformats.org/officeDocument/2006/relationships/notesSlide" Target="../notesSlides/notesSlide47.xml"/><Relationship Id="rId16" Type="http://schemas.openxmlformats.org/officeDocument/2006/relationships/slide" Target="slide52.xml"/><Relationship Id="rId20" Type="http://schemas.openxmlformats.org/officeDocument/2006/relationships/slide" Target="slide5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20.xml"/><Relationship Id="rId5" Type="http://schemas.openxmlformats.org/officeDocument/2006/relationships/slide" Target="slide80.xml"/><Relationship Id="rId15" Type="http://schemas.openxmlformats.org/officeDocument/2006/relationships/slide" Target="slide51.xml"/><Relationship Id="rId10" Type="http://schemas.openxmlformats.org/officeDocument/2006/relationships/slide" Target="slide10.xml"/><Relationship Id="rId19" Type="http://schemas.openxmlformats.org/officeDocument/2006/relationships/slide" Target="slide55.xml"/><Relationship Id="rId4" Type="http://schemas.openxmlformats.org/officeDocument/2006/relationships/slide" Target="slide59.xml"/><Relationship Id="rId9" Type="http://schemas.openxmlformats.org/officeDocument/2006/relationships/slide" Target="slide8.xml"/><Relationship Id="rId14" Type="http://schemas.openxmlformats.org/officeDocument/2006/relationships/slide" Target="slide49.xml"/><Relationship Id="rId22" Type="http://schemas.openxmlformats.org/officeDocument/2006/relationships/slide" Target="slide58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13" Type="http://schemas.openxmlformats.org/officeDocument/2006/relationships/slide" Target="slide39.xml"/><Relationship Id="rId18" Type="http://schemas.openxmlformats.org/officeDocument/2006/relationships/slide" Target="slide54.xml"/><Relationship Id="rId3" Type="http://schemas.openxmlformats.org/officeDocument/2006/relationships/image" Target="../media/image33.emf"/><Relationship Id="rId21" Type="http://schemas.openxmlformats.org/officeDocument/2006/relationships/slide" Target="slide57.xml"/><Relationship Id="rId7" Type="http://schemas.openxmlformats.org/officeDocument/2006/relationships/slide" Target="slide112.xml"/><Relationship Id="rId12" Type="http://schemas.openxmlformats.org/officeDocument/2006/relationships/slide" Target="slide29.xml"/><Relationship Id="rId17" Type="http://schemas.openxmlformats.org/officeDocument/2006/relationships/slide" Target="slide53.xml"/><Relationship Id="rId2" Type="http://schemas.openxmlformats.org/officeDocument/2006/relationships/notesSlide" Target="../notesSlides/notesSlide48.xml"/><Relationship Id="rId16" Type="http://schemas.openxmlformats.org/officeDocument/2006/relationships/slide" Target="slide52.xml"/><Relationship Id="rId20" Type="http://schemas.openxmlformats.org/officeDocument/2006/relationships/slide" Target="slide5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20.xml"/><Relationship Id="rId5" Type="http://schemas.openxmlformats.org/officeDocument/2006/relationships/slide" Target="slide80.xml"/><Relationship Id="rId15" Type="http://schemas.openxmlformats.org/officeDocument/2006/relationships/slide" Target="slide51.xml"/><Relationship Id="rId10" Type="http://schemas.openxmlformats.org/officeDocument/2006/relationships/slide" Target="slide10.xml"/><Relationship Id="rId19" Type="http://schemas.openxmlformats.org/officeDocument/2006/relationships/slide" Target="slide55.xml"/><Relationship Id="rId4" Type="http://schemas.openxmlformats.org/officeDocument/2006/relationships/slide" Target="slide59.xml"/><Relationship Id="rId9" Type="http://schemas.openxmlformats.org/officeDocument/2006/relationships/slide" Target="slide8.xml"/><Relationship Id="rId14" Type="http://schemas.openxmlformats.org/officeDocument/2006/relationships/slide" Target="slide49.xml"/><Relationship Id="rId22" Type="http://schemas.openxmlformats.org/officeDocument/2006/relationships/slide" Target="slide58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13" Type="http://schemas.openxmlformats.org/officeDocument/2006/relationships/slide" Target="slide39.xml"/><Relationship Id="rId18" Type="http://schemas.openxmlformats.org/officeDocument/2006/relationships/slide" Target="slide54.xml"/><Relationship Id="rId3" Type="http://schemas.openxmlformats.org/officeDocument/2006/relationships/image" Target="../media/image34.emf"/><Relationship Id="rId21" Type="http://schemas.openxmlformats.org/officeDocument/2006/relationships/slide" Target="slide57.xml"/><Relationship Id="rId7" Type="http://schemas.openxmlformats.org/officeDocument/2006/relationships/slide" Target="slide112.xml"/><Relationship Id="rId12" Type="http://schemas.openxmlformats.org/officeDocument/2006/relationships/slide" Target="slide29.xml"/><Relationship Id="rId17" Type="http://schemas.openxmlformats.org/officeDocument/2006/relationships/slide" Target="slide53.xml"/><Relationship Id="rId2" Type="http://schemas.openxmlformats.org/officeDocument/2006/relationships/notesSlide" Target="../notesSlides/notesSlide49.xml"/><Relationship Id="rId16" Type="http://schemas.openxmlformats.org/officeDocument/2006/relationships/slide" Target="slide52.xml"/><Relationship Id="rId20" Type="http://schemas.openxmlformats.org/officeDocument/2006/relationships/slide" Target="slide5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20.xml"/><Relationship Id="rId5" Type="http://schemas.openxmlformats.org/officeDocument/2006/relationships/slide" Target="slide80.xml"/><Relationship Id="rId15" Type="http://schemas.openxmlformats.org/officeDocument/2006/relationships/slide" Target="slide51.xml"/><Relationship Id="rId10" Type="http://schemas.openxmlformats.org/officeDocument/2006/relationships/slide" Target="slide10.xml"/><Relationship Id="rId19" Type="http://schemas.openxmlformats.org/officeDocument/2006/relationships/slide" Target="slide55.xml"/><Relationship Id="rId4" Type="http://schemas.openxmlformats.org/officeDocument/2006/relationships/slide" Target="slide59.xml"/><Relationship Id="rId9" Type="http://schemas.openxmlformats.org/officeDocument/2006/relationships/slide" Target="slide8.xml"/><Relationship Id="rId14" Type="http://schemas.openxmlformats.org/officeDocument/2006/relationships/slide" Target="slide49.xml"/><Relationship Id="rId22" Type="http://schemas.openxmlformats.org/officeDocument/2006/relationships/slide" Target="slide58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13" Type="http://schemas.openxmlformats.org/officeDocument/2006/relationships/slide" Target="slide39.xml"/><Relationship Id="rId18" Type="http://schemas.openxmlformats.org/officeDocument/2006/relationships/slide" Target="slide54.xml"/><Relationship Id="rId3" Type="http://schemas.openxmlformats.org/officeDocument/2006/relationships/image" Target="../media/image35.emf"/><Relationship Id="rId21" Type="http://schemas.openxmlformats.org/officeDocument/2006/relationships/slide" Target="slide57.xml"/><Relationship Id="rId7" Type="http://schemas.openxmlformats.org/officeDocument/2006/relationships/slide" Target="slide112.xml"/><Relationship Id="rId12" Type="http://schemas.openxmlformats.org/officeDocument/2006/relationships/slide" Target="slide29.xml"/><Relationship Id="rId17" Type="http://schemas.openxmlformats.org/officeDocument/2006/relationships/slide" Target="slide53.xml"/><Relationship Id="rId2" Type="http://schemas.openxmlformats.org/officeDocument/2006/relationships/notesSlide" Target="../notesSlides/notesSlide50.xml"/><Relationship Id="rId16" Type="http://schemas.openxmlformats.org/officeDocument/2006/relationships/slide" Target="slide52.xml"/><Relationship Id="rId20" Type="http://schemas.openxmlformats.org/officeDocument/2006/relationships/slide" Target="slide5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20.xml"/><Relationship Id="rId5" Type="http://schemas.openxmlformats.org/officeDocument/2006/relationships/slide" Target="slide80.xml"/><Relationship Id="rId15" Type="http://schemas.openxmlformats.org/officeDocument/2006/relationships/slide" Target="slide51.xml"/><Relationship Id="rId10" Type="http://schemas.openxmlformats.org/officeDocument/2006/relationships/slide" Target="slide10.xml"/><Relationship Id="rId19" Type="http://schemas.openxmlformats.org/officeDocument/2006/relationships/slide" Target="slide55.xml"/><Relationship Id="rId4" Type="http://schemas.openxmlformats.org/officeDocument/2006/relationships/slide" Target="slide59.xml"/><Relationship Id="rId9" Type="http://schemas.openxmlformats.org/officeDocument/2006/relationships/slide" Target="slide8.xml"/><Relationship Id="rId14" Type="http://schemas.openxmlformats.org/officeDocument/2006/relationships/slide" Target="slide49.xml"/><Relationship Id="rId22" Type="http://schemas.openxmlformats.org/officeDocument/2006/relationships/slide" Target="slide58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13" Type="http://schemas.openxmlformats.org/officeDocument/2006/relationships/slide" Target="slide39.xml"/><Relationship Id="rId18" Type="http://schemas.openxmlformats.org/officeDocument/2006/relationships/slide" Target="slide54.xml"/><Relationship Id="rId3" Type="http://schemas.openxmlformats.org/officeDocument/2006/relationships/image" Target="../media/image13.emf"/><Relationship Id="rId21" Type="http://schemas.openxmlformats.org/officeDocument/2006/relationships/slide" Target="slide57.xml"/><Relationship Id="rId7" Type="http://schemas.openxmlformats.org/officeDocument/2006/relationships/slide" Target="slide112.xml"/><Relationship Id="rId12" Type="http://schemas.openxmlformats.org/officeDocument/2006/relationships/slide" Target="slide29.xml"/><Relationship Id="rId17" Type="http://schemas.openxmlformats.org/officeDocument/2006/relationships/slide" Target="slide53.xml"/><Relationship Id="rId2" Type="http://schemas.openxmlformats.org/officeDocument/2006/relationships/notesSlide" Target="../notesSlides/notesSlide51.xml"/><Relationship Id="rId16" Type="http://schemas.openxmlformats.org/officeDocument/2006/relationships/slide" Target="slide52.xml"/><Relationship Id="rId20" Type="http://schemas.openxmlformats.org/officeDocument/2006/relationships/slide" Target="slide5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20.xml"/><Relationship Id="rId5" Type="http://schemas.openxmlformats.org/officeDocument/2006/relationships/slide" Target="slide80.xml"/><Relationship Id="rId15" Type="http://schemas.openxmlformats.org/officeDocument/2006/relationships/slide" Target="slide51.xml"/><Relationship Id="rId10" Type="http://schemas.openxmlformats.org/officeDocument/2006/relationships/slide" Target="slide10.xml"/><Relationship Id="rId19" Type="http://schemas.openxmlformats.org/officeDocument/2006/relationships/slide" Target="slide55.xml"/><Relationship Id="rId4" Type="http://schemas.openxmlformats.org/officeDocument/2006/relationships/slide" Target="slide59.xml"/><Relationship Id="rId9" Type="http://schemas.openxmlformats.org/officeDocument/2006/relationships/slide" Target="slide8.xml"/><Relationship Id="rId14" Type="http://schemas.openxmlformats.org/officeDocument/2006/relationships/slide" Target="slide49.xml"/><Relationship Id="rId22" Type="http://schemas.openxmlformats.org/officeDocument/2006/relationships/slide" Target="slide58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13" Type="http://schemas.openxmlformats.org/officeDocument/2006/relationships/slide" Target="slide39.xml"/><Relationship Id="rId18" Type="http://schemas.openxmlformats.org/officeDocument/2006/relationships/slide" Target="slide54.xml"/><Relationship Id="rId3" Type="http://schemas.openxmlformats.org/officeDocument/2006/relationships/image" Target="../media/image36.emf"/><Relationship Id="rId21" Type="http://schemas.openxmlformats.org/officeDocument/2006/relationships/slide" Target="slide57.xml"/><Relationship Id="rId7" Type="http://schemas.openxmlformats.org/officeDocument/2006/relationships/slide" Target="slide112.xml"/><Relationship Id="rId12" Type="http://schemas.openxmlformats.org/officeDocument/2006/relationships/slide" Target="slide29.xml"/><Relationship Id="rId17" Type="http://schemas.openxmlformats.org/officeDocument/2006/relationships/slide" Target="slide53.xml"/><Relationship Id="rId2" Type="http://schemas.openxmlformats.org/officeDocument/2006/relationships/notesSlide" Target="../notesSlides/notesSlide52.xml"/><Relationship Id="rId16" Type="http://schemas.openxmlformats.org/officeDocument/2006/relationships/slide" Target="slide52.xml"/><Relationship Id="rId20" Type="http://schemas.openxmlformats.org/officeDocument/2006/relationships/slide" Target="slide5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20.xml"/><Relationship Id="rId5" Type="http://schemas.openxmlformats.org/officeDocument/2006/relationships/slide" Target="slide80.xml"/><Relationship Id="rId15" Type="http://schemas.openxmlformats.org/officeDocument/2006/relationships/slide" Target="slide51.xml"/><Relationship Id="rId10" Type="http://schemas.openxmlformats.org/officeDocument/2006/relationships/slide" Target="slide10.xml"/><Relationship Id="rId19" Type="http://schemas.openxmlformats.org/officeDocument/2006/relationships/slide" Target="slide55.xml"/><Relationship Id="rId4" Type="http://schemas.openxmlformats.org/officeDocument/2006/relationships/slide" Target="slide59.xml"/><Relationship Id="rId9" Type="http://schemas.openxmlformats.org/officeDocument/2006/relationships/slide" Target="slide8.xml"/><Relationship Id="rId14" Type="http://schemas.openxmlformats.org/officeDocument/2006/relationships/slide" Target="slide49.xml"/><Relationship Id="rId22" Type="http://schemas.openxmlformats.org/officeDocument/2006/relationships/slide" Target="slide58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13" Type="http://schemas.openxmlformats.org/officeDocument/2006/relationships/slide" Target="slide39.xml"/><Relationship Id="rId18" Type="http://schemas.openxmlformats.org/officeDocument/2006/relationships/slide" Target="slide54.xml"/><Relationship Id="rId3" Type="http://schemas.openxmlformats.org/officeDocument/2006/relationships/image" Target="../media/image37.emf"/><Relationship Id="rId21" Type="http://schemas.openxmlformats.org/officeDocument/2006/relationships/slide" Target="slide57.xml"/><Relationship Id="rId7" Type="http://schemas.openxmlformats.org/officeDocument/2006/relationships/slide" Target="slide112.xml"/><Relationship Id="rId12" Type="http://schemas.openxmlformats.org/officeDocument/2006/relationships/slide" Target="slide29.xml"/><Relationship Id="rId17" Type="http://schemas.openxmlformats.org/officeDocument/2006/relationships/slide" Target="slide53.xml"/><Relationship Id="rId2" Type="http://schemas.openxmlformats.org/officeDocument/2006/relationships/notesSlide" Target="../notesSlides/notesSlide53.xml"/><Relationship Id="rId16" Type="http://schemas.openxmlformats.org/officeDocument/2006/relationships/slide" Target="slide52.xml"/><Relationship Id="rId20" Type="http://schemas.openxmlformats.org/officeDocument/2006/relationships/slide" Target="slide5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20.xml"/><Relationship Id="rId5" Type="http://schemas.openxmlformats.org/officeDocument/2006/relationships/slide" Target="slide80.xml"/><Relationship Id="rId15" Type="http://schemas.openxmlformats.org/officeDocument/2006/relationships/slide" Target="slide51.xml"/><Relationship Id="rId10" Type="http://schemas.openxmlformats.org/officeDocument/2006/relationships/slide" Target="slide10.xml"/><Relationship Id="rId19" Type="http://schemas.openxmlformats.org/officeDocument/2006/relationships/slide" Target="slide55.xml"/><Relationship Id="rId4" Type="http://schemas.openxmlformats.org/officeDocument/2006/relationships/slide" Target="slide59.xml"/><Relationship Id="rId9" Type="http://schemas.openxmlformats.org/officeDocument/2006/relationships/slide" Target="slide8.xml"/><Relationship Id="rId14" Type="http://schemas.openxmlformats.org/officeDocument/2006/relationships/slide" Target="slide49.xml"/><Relationship Id="rId22" Type="http://schemas.openxmlformats.org/officeDocument/2006/relationships/slide" Target="slide58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67.xml"/><Relationship Id="rId3" Type="http://schemas.openxmlformats.org/officeDocument/2006/relationships/slide" Target="slide10.xml"/><Relationship Id="rId7" Type="http://schemas.openxmlformats.org/officeDocument/2006/relationships/slide" Target="slide125.xml"/><Relationship Id="rId12" Type="http://schemas.openxmlformats.org/officeDocument/2006/relationships/slide" Target="slide64.xml"/><Relationship Id="rId17" Type="http://schemas.openxmlformats.org/officeDocument/2006/relationships/slide" Target="slide77.xml"/><Relationship Id="rId2" Type="http://schemas.openxmlformats.org/officeDocument/2006/relationships/image" Target="../media/image38.emf"/><Relationship Id="rId16" Type="http://schemas.openxmlformats.org/officeDocument/2006/relationships/slide" Target="slide7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2.xml"/><Relationship Id="rId11" Type="http://schemas.openxmlformats.org/officeDocument/2006/relationships/slide" Target="slide61.xml"/><Relationship Id="rId5" Type="http://schemas.openxmlformats.org/officeDocument/2006/relationships/slide" Target="slide100.xml"/><Relationship Id="rId15" Type="http://schemas.openxmlformats.org/officeDocument/2006/relationships/slide" Target="slide73.xml"/><Relationship Id="rId10" Type="http://schemas.openxmlformats.org/officeDocument/2006/relationships/slide" Target="slide60.xml"/><Relationship Id="rId4" Type="http://schemas.openxmlformats.org/officeDocument/2006/relationships/slide" Target="slide80.xml"/><Relationship Id="rId9" Type="http://schemas.openxmlformats.org/officeDocument/2006/relationships/slide" Target="slide59.xml"/><Relationship Id="rId14" Type="http://schemas.openxmlformats.org/officeDocument/2006/relationships/slide" Target="slide7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74.xml"/><Relationship Id="rId13" Type="http://schemas.openxmlformats.org/officeDocument/2006/relationships/slide" Target="slide112.xml"/><Relationship Id="rId3" Type="http://schemas.openxmlformats.org/officeDocument/2006/relationships/slide" Target="slide61.xml"/><Relationship Id="rId7" Type="http://schemas.openxmlformats.org/officeDocument/2006/relationships/slide" Target="slide73.xml"/><Relationship Id="rId12" Type="http://schemas.openxmlformats.org/officeDocument/2006/relationships/slide" Target="slide100.xml"/><Relationship Id="rId2" Type="http://schemas.openxmlformats.org/officeDocument/2006/relationships/slide" Target="slide60.xml"/><Relationship Id="rId16" Type="http://schemas.openxmlformats.org/officeDocument/2006/relationships/slide" Target="slide5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0.xml"/><Relationship Id="rId11" Type="http://schemas.openxmlformats.org/officeDocument/2006/relationships/slide" Target="slide80.xml"/><Relationship Id="rId5" Type="http://schemas.openxmlformats.org/officeDocument/2006/relationships/slide" Target="slide67.xml"/><Relationship Id="rId15" Type="http://schemas.openxmlformats.org/officeDocument/2006/relationships/slide" Target="slide8.xml"/><Relationship Id="rId10" Type="http://schemas.openxmlformats.org/officeDocument/2006/relationships/slide" Target="slide10.xml"/><Relationship Id="rId4" Type="http://schemas.openxmlformats.org/officeDocument/2006/relationships/slide" Target="slide64.xml"/><Relationship Id="rId9" Type="http://schemas.openxmlformats.org/officeDocument/2006/relationships/slide" Target="slide77.xml"/><Relationship Id="rId14" Type="http://schemas.openxmlformats.org/officeDocument/2006/relationships/slide" Target="slide125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73.xml"/><Relationship Id="rId13" Type="http://schemas.openxmlformats.org/officeDocument/2006/relationships/slide" Target="slide10.xml"/><Relationship Id="rId18" Type="http://schemas.openxmlformats.org/officeDocument/2006/relationships/slide" Target="slide8.xml"/><Relationship Id="rId3" Type="http://schemas.openxmlformats.org/officeDocument/2006/relationships/slide" Target="slide60.xml"/><Relationship Id="rId7" Type="http://schemas.openxmlformats.org/officeDocument/2006/relationships/slide" Target="slide70.xml"/><Relationship Id="rId12" Type="http://schemas.openxmlformats.org/officeDocument/2006/relationships/slide" Target="slide63.xml"/><Relationship Id="rId17" Type="http://schemas.openxmlformats.org/officeDocument/2006/relationships/slide" Target="slide125.xml"/><Relationship Id="rId2" Type="http://schemas.openxmlformats.org/officeDocument/2006/relationships/image" Target="../media/image39.emf"/><Relationship Id="rId16" Type="http://schemas.openxmlformats.org/officeDocument/2006/relationships/slide" Target="slide1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7.xml"/><Relationship Id="rId11" Type="http://schemas.openxmlformats.org/officeDocument/2006/relationships/slide" Target="slide62.xml"/><Relationship Id="rId5" Type="http://schemas.openxmlformats.org/officeDocument/2006/relationships/slide" Target="slide64.xml"/><Relationship Id="rId15" Type="http://schemas.openxmlformats.org/officeDocument/2006/relationships/slide" Target="slide100.xml"/><Relationship Id="rId10" Type="http://schemas.openxmlformats.org/officeDocument/2006/relationships/slide" Target="slide77.xml"/><Relationship Id="rId19" Type="http://schemas.openxmlformats.org/officeDocument/2006/relationships/slide" Target="slide59.xml"/><Relationship Id="rId4" Type="http://schemas.openxmlformats.org/officeDocument/2006/relationships/slide" Target="slide61.xml"/><Relationship Id="rId9" Type="http://schemas.openxmlformats.org/officeDocument/2006/relationships/slide" Target="slide74.xml"/><Relationship Id="rId14" Type="http://schemas.openxmlformats.org/officeDocument/2006/relationships/slide" Target="slide80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73.xml"/><Relationship Id="rId13" Type="http://schemas.openxmlformats.org/officeDocument/2006/relationships/slide" Target="slide10.xml"/><Relationship Id="rId18" Type="http://schemas.openxmlformats.org/officeDocument/2006/relationships/slide" Target="slide8.xml"/><Relationship Id="rId3" Type="http://schemas.openxmlformats.org/officeDocument/2006/relationships/image" Target="../media/image39.emf"/><Relationship Id="rId7" Type="http://schemas.openxmlformats.org/officeDocument/2006/relationships/slide" Target="slide70.xml"/><Relationship Id="rId12" Type="http://schemas.openxmlformats.org/officeDocument/2006/relationships/slide" Target="slide69.xml"/><Relationship Id="rId17" Type="http://schemas.openxmlformats.org/officeDocument/2006/relationships/slide" Target="slide125.xml"/><Relationship Id="rId2" Type="http://schemas.openxmlformats.org/officeDocument/2006/relationships/slide" Target="slide61.xml"/><Relationship Id="rId16" Type="http://schemas.openxmlformats.org/officeDocument/2006/relationships/slide" Target="slide1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7.xml"/><Relationship Id="rId11" Type="http://schemas.openxmlformats.org/officeDocument/2006/relationships/slide" Target="slide68.xml"/><Relationship Id="rId5" Type="http://schemas.openxmlformats.org/officeDocument/2006/relationships/slide" Target="slide64.xml"/><Relationship Id="rId15" Type="http://schemas.openxmlformats.org/officeDocument/2006/relationships/slide" Target="slide100.xml"/><Relationship Id="rId10" Type="http://schemas.openxmlformats.org/officeDocument/2006/relationships/slide" Target="slide77.xml"/><Relationship Id="rId19" Type="http://schemas.openxmlformats.org/officeDocument/2006/relationships/slide" Target="slide59.xml"/><Relationship Id="rId4" Type="http://schemas.openxmlformats.org/officeDocument/2006/relationships/slide" Target="slide60.xml"/><Relationship Id="rId9" Type="http://schemas.openxmlformats.org/officeDocument/2006/relationships/slide" Target="slide74.xml"/><Relationship Id="rId14" Type="http://schemas.openxmlformats.org/officeDocument/2006/relationships/slide" Target="slide80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73.xml"/><Relationship Id="rId13" Type="http://schemas.openxmlformats.org/officeDocument/2006/relationships/image" Target="../media/image40.emf"/><Relationship Id="rId18" Type="http://schemas.openxmlformats.org/officeDocument/2006/relationships/slide" Target="slide125.xml"/><Relationship Id="rId3" Type="http://schemas.openxmlformats.org/officeDocument/2006/relationships/slide" Target="slide60.xml"/><Relationship Id="rId7" Type="http://schemas.openxmlformats.org/officeDocument/2006/relationships/slide" Target="slide70.xml"/><Relationship Id="rId12" Type="http://schemas.openxmlformats.org/officeDocument/2006/relationships/slide" Target="slide69.xml"/><Relationship Id="rId17" Type="http://schemas.openxmlformats.org/officeDocument/2006/relationships/slide" Target="slide112.xml"/><Relationship Id="rId2" Type="http://schemas.openxmlformats.org/officeDocument/2006/relationships/image" Target="../media/image39.emf"/><Relationship Id="rId16" Type="http://schemas.openxmlformats.org/officeDocument/2006/relationships/slide" Target="slide100.xml"/><Relationship Id="rId20" Type="http://schemas.openxmlformats.org/officeDocument/2006/relationships/slide" Target="slide5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7.xml"/><Relationship Id="rId11" Type="http://schemas.openxmlformats.org/officeDocument/2006/relationships/slide" Target="slide68.xml"/><Relationship Id="rId5" Type="http://schemas.openxmlformats.org/officeDocument/2006/relationships/slide" Target="slide64.xml"/><Relationship Id="rId15" Type="http://schemas.openxmlformats.org/officeDocument/2006/relationships/slide" Target="slide80.xml"/><Relationship Id="rId10" Type="http://schemas.openxmlformats.org/officeDocument/2006/relationships/slide" Target="slide77.xml"/><Relationship Id="rId19" Type="http://schemas.openxmlformats.org/officeDocument/2006/relationships/slide" Target="slide8.xml"/><Relationship Id="rId4" Type="http://schemas.openxmlformats.org/officeDocument/2006/relationships/slide" Target="slide61.xml"/><Relationship Id="rId9" Type="http://schemas.openxmlformats.org/officeDocument/2006/relationships/slide" Target="slide74.xml"/><Relationship Id="rId14" Type="http://schemas.openxmlformats.org/officeDocument/2006/relationships/slide" Target="slide10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73.xml"/><Relationship Id="rId13" Type="http://schemas.openxmlformats.org/officeDocument/2006/relationships/slide" Target="slide10.xml"/><Relationship Id="rId18" Type="http://schemas.openxmlformats.org/officeDocument/2006/relationships/slide" Target="slide8.xml"/><Relationship Id="rId3" Type="http://schemas.openxmlformats.org/officeDocument/2006/relationships/slide" Target="slide60.xml"/><Relationship Id="rId7" Type="http://schemas.openxmlformats.org/officeDocument/2006/relationships/slide" Target="slide70.xml"/><Relationship Id="rId12" Type="http://schemas.openxmlformats.org/officeDocument/2006/relationships/slide" Target="slide66.xml"/><Relationship Id="rId17" Type="http://schemas.openxmlformats.org/officeDocument/2006/relationships/slide" Target="slide125.xml"/><Relationship Id="rId2" Type="http://schemas.openxmlformats.org/officeDocument/2006/relationships/image" Target="../media/image41.emf"/><Relationship Id="rId16" Type="http://schemas.openxmlformats.org/officeDocument/2006/relationships/slide" Target="slide1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7.xml"/><Relationship Id="rId11" Type="http://schemas.openxmlformats.org/officeDocument/2006/relationships/slide" Target="slide65.xml"/><Relationship Id="rId5" Type="http://schemas.openxmlformats.org/officeDocument/2006/relationships/slide" Target="slide64.xml"/><Relationship Id="rId15" Type="http://schemas.openxmlformats.org/officeDocument/2006/relationships/slide" Target="slide100.xml"/><Relationship Id="rId10" Type="http://schemas.openxmlformats.org/officeDocument/2006/relationships/slide" Target="slide77.xml"/><Relationship Id="rId19" Type="http://schemas.openxmlformats.org/officeDocument/2006/relationships/slide" Target="slide59.xml"/><Relationship Id="rId4" Type="http://schemas.openxmlformats.org/officeDocument/2006/relationships/slide" Target="slide61.xml"/><Relationship Id="rId9" Type="http://schemas.openxmlformats.org/officeDocument/2006/relationships/slide" Target="slide74.xml"/><Relationship Id="rId14" Type="http://schemas.openxmlformats.org/officeDocument/2006/relationships/slide" Target="slide80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73.xml"/><Relationship Id="rId13" Type="http://schemas.openxmlformats.org/officeDocument/2006/relationships/slide" Target="slide10.xml"/><Relationship Id="rId18" Type="http://schemas.openxmlformats.org/officeDocument/2006/relationships/slide" Target="slide8.xml"/><Relationship Id="rId3" Type="http://schemas.openxmlformats.org/officeDocument/2006/relationships/image" Target="../media/image41.emf"/><Relationship Id="rId7" Type="http://schemas.openxmlformats.org/officeDocument/2006/relationships/slide" Target="slide70.xml"/><Relationship Id="rId12" Type="http://schemas.openxmlformats.org/officeDocument/2006/relationships/slide" Target="slide69.xml"/><Relationship Id="rId17" Type="http://schemas.openxmlformats.org/officeDocument/2006/relationships/slide" Target="slide125.xml"/><Relationship Id="rId2" Type="http://schemas.openxmlformats.org/officeDocument/2006/relationships/slide" Target="slide64.xml"/><Relationship Id="rId16" Type="http://schemas.openxmlformats.org/officeDocument/2006/relationships/slide" Target="slide1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7.xml"/><Relationship Id="rId11" Type="http://schemas.openxmlformats.org/officeDocument/2006/relationships/slide" Target="slide68.xml"/><Relationship Id="rId5" Type="http://schemas.openxmlformats.org/officeDocument/2006/relationships/slide" Target="slide61.xml"/><Relationship Id="rId15" Type="http://schemas.openxmlformats.org/officeDocument/2006/relationships/slide" Target="slide100.xml"/><Relationship Id="rId10" Type="http://schemas.openxmlformats.org/officeDocument/2006/relationships/slide" Target="slide77.xml"/><Relationship Id="rId19" Type="http://schemas.openxmlformats.org/officeDocument/2006/relationships/slide" Target="slide59.xml"/><Relationship Id="rId4" Type="http://schemas.openxmlformats.org/officeDocument/2006/relationships/slide" Target="slide60.xml"/><Relationship Id="rId9" Type="http://schemas.openxmlformats.org/officeDocument/2006/relationships/slide" Target="slide74.xml"/><Relationship Id="rId14" Type="http://schemas.openxmlformats.org/officeDocument/2006/relationships/slide" Target="slide80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73.xml"/><Relationship Id="rId13" Type="http://schemas.openxmlformats.org/officeDocument/2006/relationships/image" Target="../media/image42.emf"/><Relationship Id="rId18" Type="http://schemas.openxmlformats.org/officeDocument/2006/relationships/slide" Target="slide125.xml"/><Relationship Id="rId3" Type="http://schemas.openxmlformats.org/officeDocument/2006/relationships/slide" Target="slide60.xml"/><Relationship Id="rId7" Type="http://schemas.openxmlformats.org/officeDocument/2006/relationships/slide" Target="slide70.xml"/><Relationship Id="rId12" Type="http://schemas.openxmlformats.org/officeDocument/2006/relationships/slide" Target="slide69.xml"/><Relationship Id="rId17" Type="http://schemas.openxmlformats.org/officeDocument/2006/relationships/slide" Target="slide112.xml"/><Relationship Id="rId2" Type="http://schemas.openxmlformats.org/officeDocument/2006/relationships/image" Target="../media/image41.emf"/><Relationship Id="rId16" Type="http://schemas.openxmlformats.org/officeDocument/2006/relationships/slide" Target="slide100.xml"/><Relationship Id="rId20" Type="http://schemas.openxmlformats.org/officeDocument/2006/relationships/slide" Target="slide5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7.xml"/><Relationship Id="rId11" Type="http://schemas.openxmlformats.org/officeDocument/2006/relationships/slide" Target="slide68.xml"/><Relationship Id="rId5" Type="http://schemas.openxmlformats.org/officeDocument/2006/relationships/slide" Target="slide64.xml"/><Relationship Id="rId15" Type="http://schemas.openxmlformats.org/officeDocument/2006/relationships/slide" Target="slide80.xml"/><Relationship Id="rId10" Type="http://schemas.openxmlformats.org/officeDocument/2006/relationships/slide" Target="slide77.xml"/><Relationship Id="rId19" Type="http://schemas.openxmlformats.org/officeDocument/2006/relationships/slide" Target="slide8.xml"/><Relationship Id="rId4" Type="http://schemas.openxmlformats.org/officeDocument/2006/relationships/slide" Target="slide61.xml"/><Relationship Id="rId9" Type="http://schemas.openxmlformats.org/officeDocument/2006/relationships/slide" Target="slide74.xml"/><Relationship Id="rId14" Type="http://schemas.openxmlformats.org/officeDocument/2006/relationships/slide" Target="slide10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73.xml"/><Relationship Id="rId13" Type="http://schemas.openxmlformats.org/officeDocument/2006/relationships/slide" Target="slide10.xml"/><Relationship Id="rId18" Type="http://schemas.openxmlformats.org/officeDocument/2006/relationships/slide" Target="slide8.xml"/><Relationship Id="rId3" Type="http://schemas.openxmlformats.org/officeDocument/2006/relationships/slide" Target="slide60.xml"/><Relationship Id="rId7" Type="http://schemas.openxmlformats.org/officeDocument/2006/relationships/slide" Target="slide70.xml"/><Relationship Id="rId12" Type="http://schemas.openxmlformats.org/officeDocument/2006/relationships/slide" Target="slide69.xml"/><Relationship Id="rId17" Type="http://schemas.openxmlformats.org/officeDocument/2006/relationships/slide" Target="slide125.xml"/><Relationship Id="rId2" Type="http://schemas.openxmlformats.org/officeDocument/2006/relationships/image" Target="../media/image43.emf"/><Relationship Id="rId16" Type="http://schemas.openxmlformats.org/officeDocument/2006/relationships/slide" Target="slide1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7.xml"/><Relationship Id="rId11" Type="http://schemas.openxmlformats.org/officeDocument/2006/relationships/slide" Target="slide68.xml"/><Relationship Id="rId5" Type="http://schemas.openxmlformats.org/officeDocument/2006/relationships/slide" Target="slide64.xml"/><Relationship Id="rId15" Type="http://schemas.openxmlformats.org/officeDocument/2006/relationships/slide" Target="slide100.xml"/><Relationship Id="rId10" Type="http://schemas.openxmlformats.org/officeDocument/2006/relationships/slide" Target="slide77.xml"/><Relationship Id="rId19" Type="http://schemas.openxmlformats.org/officeDocument/2006/relationships/slide" Target="slide59.xml"/><Relationship Id="rId4" Type="http://schemas.openxmlformats.org/officeDocument/2006/relationships/slide" Target="slide61.xml"/><Relationship Id="rId9" Type="http://schemas.openxmlformats.org/officeDocument/2006/relationships/slide" Target="slide74.xml"/><Relationship Id="rId14" Type="http://schemas.openxmlformats.org/officeDocument/2006/relationships/slide" Target="slide80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73.xml"/><Relationship Id="rId13" Type="http://schemas.openxmlformats.org/officeDocument/2006/relationships/slide" Target="slide100.xml"/><Relationship Id="rId3" Type="http://schemas.openxmlformats.org/officeDocument/2006/relationships/image" Target="../media/image43.emf"/><Relationship Id="rId7" Type="http://schemas.openxmlformats.org/officeDocument/2006/relationships/slide" Target="slide70.xml"/><Relationship Id="rId12" Type="http://schemas.openxmlformats.org/officeDocument/2006/relationships/slide" Target="slide80.xml"/><Relationship Id="rId17" Type="http://schemas.openxmlformats.org/officeDocument/2006/relationships/slide" Target="slide59.xml"/><Relationship Id="rId2" Type="http://schemas.openxmlformats.org/officeDocument/2006/relationships/slide" Target="slide67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4.xml"/><Relationship Id="rId11" Type="http://schemas.openxmlformats.org/officeDocument/2006/relationships/slide" Target="slide10.xml"/><Relationship Id="rId5" Type="http://schemas.openxmlformats.org/officeDocument/2006/relationships/slide" Target="slide61.xml"/><Relationship Id="rId15" Type="http://schemas.openxmlformats.org/officeDocument/2006/relationships/slide" Target="slide125.xml"/><Relationship Id="rId10" Type="http://schemas.openxmlformats.org/officeDocument/2006/relationships/slide" Target="slide77.xml"/><Relationship Id="rId4" Type="http://schemas.openxmlformats.org/officeDocument/2006/relationships/slide" Target="slide60.xml"/><Relationship Id="rId9" Type="http://schemas.openxmlformats.org/officeDocument/2006/relationships/slide" Target="slide74.xml"/><Relationship Id="rId14" Type="http://schemas.openxmlformats.org/officeDocument/2006/relationships/slide" Target="slide11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73.xml"/><Relationship Id="rId13" Type="http://schemas.openxmlformats.org/officeDocument/2006/relationships/slide" Target="slide80.xml"/><Relationship Id="rId18" Type="http://schemas.openxmlformats.org/officeDocument/2006/relationships/slide" Target="slide59.xml"/><Relationship Id="rId3" Type="http://schemas.openxmlformats.org/officeDocument/2006/relationships/slide" Target="slide60.xml"/><Relationship Id="rId7" Type="http://schemas.openxmlformats.org/officeDocument/2006/relationships/slide" Target="slide70.xml"/><Relationship Id="rId12" Type="http://schemas.openxmlformats.org/officeDocument/2006/relationships/slide" Target="slide10.xml"/><Relationship Id="rId17" Type="http://schemas.openxmlformats.org/officeDocument/2006/relationships/slide" Target="slide8.xml"/><Relationship Id="rId2" Type="http://schemas.openxmlformats.org/officeDocument/2006/relationships/image" Target="../media/image43.emf"/><Relationship Id="rId16" Type="http://schemas.openxmlformats.org/officeDocument/2006/relationships/slide" Target="slide1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7.xml"/><Relationship Id="rId11" Type="http://schemas.openxmlformats.org/officeDocument/2006/relationships/image" Target="../media/image44.wmf"/><Relationship Id="rId5" Type="http://schemas.openxmlformats.org/officeDocument/2006/relationships/slide" Target="slide64.xml"/><Relationship Id="rId15" Type="http://schemas.openxmlformats.org/officeDocument/2006/relationships/slide" Target="slide112.xml"/><Relationship Id="rId10" Type="http://schemas.openxmlformats.org/officeDocument/2006/relationships/slide" Target="slide77.xml"/><Relationship Id="rId4" Type="http://schemas.openxmlformats.org/officeDocument/2006/relationships/slide" Target="slide61.xml"/><Relationship Id="rId9" Type="http://schemas.openxmlformats.org/officeDocument/2006/relationships/slide" Target="slide74.xml"/><Relationship Id="rId14" Type="http://schemas.openxmlformats.org/officeDocument/2006/relationships/slide" Target="slide10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73.xml"/><Relationship Id="rId13" Type="http://schemas.openxmlformats.org/officeDocument/2006/relationships/slide" Target="slide10.xml"/><Relationship Id="rId18" Type="http://schemas.openxmlformats.org/officeDocument/2006/relationships/slide" Target="slide8.xml"/><Relationship Id="rId3" Type="http://schemas.openxmlformats.org/officeDocument/2006/relationships/slide" Target="slide60.xml"/><Relationship Id="rId7" Type="http://schemas.openxmlformats.org/officeDocument/2006/relationships/slide" Target="slide70.xml"/><Relationship Id="rId12" Type="http://schemas.openxmlformats.org/officeDocument/2006/relationships/slide" Target="slide72.xml"/><Relationship Id="rId17" Type="http://schemas.openxmlformats.org/officeDocument/2006/relationships/slide" Target="slide125.xml"/><Relationship Id="rId2" Type="http://schemas.openxmlformats.org/officeDocument/2006/relationships/image" Target="../media/image45.emf"/><Relationship Id="rId16" Type="http://schemas.openxmlformats.org/officeDocument/2006/relationships/slide" Target="slide1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7.xml"/><Relationship Id="rId11" Type="http://schemas.openxmlformats.org/officeDocument/2006/relationships/slide" Target="slide71.xml"/><Relationship Id="rId5" Type="http://schemas.openxmlformats.org/officeDocument/2006/relationships/slide" Target="slide64.xml"/><Relationship Id="rId15" Type="http://schemas.openxmlformats.org/officeDocument/2006/relationships/slide" Target="slide100.xml"/><Relationship Id="rId10" Type="http://schemas.openxmlformats.org/officeDocument/2006/relationships/slide" Target="slide77.xml"/><Relationship Id="rId19" Type="http://schemas.openxmlformats.org/officeDocument/2006/relationships/slide" Target="slide59.xml"/><Relationship Id="rId4" Type="http://schemas.openxmlformats.org/officeDocument/2006/relationships/slide" Target="slide61.xml"/><Relationship Id="rId9" Type="http://schemas.openxmlformats.org/officeDocument/2006/relationships/slide" Target="slide74.xml"/><Relationship Id="rId14" Type="http://schemas.openxmlformats.org/officeDocument/2006/relationships/slide" Target="slide80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73.xml"/><Relationship Id="rId13" Type="http://schemas.openxmlformats.org/officeDocument/2006/relationships/slide" Target="slide10.xml"/><Relationship Id="rId18" Type="http://schemas.openxmlformats.org/officeDocument/2006/relationships/slide" Target="slide8.xml"/><Relationship Id="rId3" Type="http://schemas.openxmlformats.org/officeDocument/2006/relationships/image" Target="../media/image45.emf"/><Relationship Id="rId7" Type="http://schemas.openxmlformats.org/officeDocument/2006/relationships/slide" Target="slide67.xml"/><Relationship Id="rId12" Type="http://schemas.openxmlformats.org/officeDocument/2006/relationships/slide" Target="slide69.xml"/><Relationship Id="rId17" Type="http://schemas.openxmlformats.org/officeDocument/2006/relationships/slide" Target="slide125.xml"/><Relationship Id="rId2" Type="http://schemas.openxmlformats.org/officeDocument/2006/relationships/slide" Target="slide70.xml"/><Relationship Id="rId16" Type="http://schemas.openxmlformats.org/officeDocument/2006/relationships/slide" Target="slide1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4.xml"/><Relationship Id="rId11" Type="http://schemas.openxmlformats.org/officeDocument/2006/relationships/slide" Target="slide68.xml"/><Relationship Id="rId5" Type="http://schemas.openxmlformats.org/officeDocument/2006/relationships/slide" Target="slide61.xml"/><Relationship Id="rId15" Type="http://schemas.openxmlformats.org/officeDocument/2006/relationships/slide" Target="slide100.xml"/><Relationship Id="rId10" Type="http://schemas.openxmlformats.org/officeDocument/2006/relationships/slide" Target="slide77.xml"/><Relationship Id="rId19" Type="http://schemas.openxmlformats.org/officeDocument/2006/relationships/slide" Target="slide59.xml"/><Relationship Id="rId4" Type="http://schemas.openxmlformats.org/officeDocument/2006/relationships/slide" Target="slide60.xml"/><Relationship Id="rId9" Type="http://schemas.openxmlformats.org/officeDocument/2006/relationships/slide" Target="slide74.xml"/><Relationship Id="rId14" Type="http://schemas.openxmlformats.org/officeDocument/2006/relationships/slide" Target="slide80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73.xml"/><Relationship Id="rId13" Type="http://schemas.openxmlformats.org/officeDocument/2006/relationships/image" Target="../media/image46.emf"/><Relationship Id="rId18" Type="http://schemas.openxmlformats.org/officeDocument/2006/relationships/slide" Target="slide125.xml"/><Relationship Id="rId3" Type="http://schemas.openxmlformats.org/officeDocument/2006/relationships/slide" Target="slide60.xml"/><Relationship Id="rId7" Type="http://schemas.openxmlformats.org/officeDocument/2006/relationships/slide" Target="slide70.xml"/><Relationship Id="rId12" Type="http://schemas.openxmlformats.org/officeDocument/2006/relationships/slide" Target="slide69.xml"/><Relationship Id="rId17" Type="http://schemas.openxmlformats.org/officeDocument/2006/relationships/slide" Target="slide112.xml"/><Relationship Id="rId2" Type="http://schemas.openxmlformats.org/officeDocument/2006/relationships/image" Target="../media/image45.emf"/><Relationship Id="rId16" Type="http://schemas.openxmlformats.org/officeDocument/2006/relationships/slide" Target="slide100.xml"/><Relationship Id="rId20" Type="http://schemas.openxmlformats.org/officeDocument/2006/relationships/slide" Target="slide5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7.xml"/><Relationship Id="rId11" Type="http://schemas.openxmlformats.org/officeDocument/2006/relationships/slide" Target="slide68.xml"/><Relationship Id="rId5" Type="http://schemas.openxmlformats.org/officeDocument/2006/relationships/slide" Target="slide64.xml"/><Relationship Id="rId15" Type="http://schemas.openxmlformats.org/officeDocument/2006/relationships/slide" Target="slide80.xml"/><Relationship Id="rId10" Type="http://schemas.openxmlformats.org/officeDocument/2006/relationships/slide" Target="slide77.xml"/><Relationship Id="rId19" Type="http://schemas.openxmlformats.org/officeDocument/2006/relationships/slide" Target="slide8.xml"/><Relationship Id="rId4" Type="http://schemas.openxmlformats.org/officeDocument/2006/relationships/slide" Target="slide61.xml"/><Relationship Id="rId9" Type="http://schemas.openxmlformats.org/officeDocument/2006/relationships/slide" Target="slide74.xml"/><Relationship Id="rId14" Type="http://schemas.openxmlformats.org/officeDocument/2006/relationships/slide" Target="slide10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" Target="slide74.xml"/><Relationship Id="rId13" Type="http://schemas.openxmlformats.org/officeDocument/2006/relationships/slide" Target="slide112.xml"/><Relationship Id="rId3" Type="http://schemas.openxmlformats.org/officeDocument/2006/relationships/slide" Target="slide61.xml"/><Relationship Id="rId7" Type="http://schemas.openxmlformats.org/officeDocument/2006/relationships/slide" Target="slide73.xml"/><Relationship Id="rId12" Type="http://schemas.openxmlformats.org/officeDocument/2006/relationships/slide" Target="slide100.xml"/><Relationship Id="rId2" Type="http://schemas.openxmlformats.org/officeDocument/2006/relationships/slide" Target="slide60.xml"/><Relationship Id="rId16" Type="http://schemas.openxmlformats.org/officeDocument/2006/relationships/slide" Target="slide5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0.xml"/><Relationship Id="rId11" Type="http://schemas.openxmlformats.org/officeDocument/2006/relationships/slide" Target="slide80.xml"/><Relationship Id="rId5" Type="http://schemas.openxmlformats.org/officeDocument/2006/relationships/slide" Target="slide67.xml"/><Relationship Id="rId15" Type="http://schemas.openxmlformats.org/officeDocument/2006/relationships/slide" Target="slide8.xml"/><Relationship Id="rId10" Type="http://schemas.openxmlformats.org/officeDocument/2006/relationships/slide" Target="slide10.xml"/><Relationship Id="rId4" Type="http://schemas.openxmlformats.org/officeDocument/2006/relationships/slide" Target="slide64.xml"/><Relationship Id="rId9" Type="http://schemas.openxmlformats.org/officeDocument/2006/relationships/slide" Target="slide77.xml"/><Relationship Id="rId14" Type="http://schemas.openxmlformats.org/officeDocument/2006/relationships/slide" Target="slide125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" Target="slide73.xml"/><Relationship Id="rId13" Type="http://schemas.openxmlformats.org/officeDocument/2006/relationships/slide" Target="slide10.xml"/><Relationship Id="rId18" Type="http://schemas.openxmlformats.org/officeDocument/2006/relationships/slide" Target="slide8.xml"/><Relationship Id="rId3" Type="http://schemas.openxmlformats.org/officeDocument/2006/relationships/slide" Target="slide60.xml"/><Relationship Id="rId7" Type="http://schemas.openxmlformats.org/officeDocument/2006/relationships/slide" Target="slide70.xml"/><Relationship Id="rId12" Type="http://schemas.openxmlformats.org/officeDocument/2006/relationships/slide" Target="slide76.xml"/><Relationship Id="rId17" Type="http://schemas.openxmlformats.org/officeDocument/2006/relationships/slide" Target="slide125.xml"/><Relationship Id="rId2" Type="http://schemas.openxmlformats.org/officeDocument/2006/relationships/image" Target="../media/image47.emf"/><Relationship Id="rId16" Type="http://schemas.openxmlformats.org/officeDocument/2006/relationships/slide" Target="slide1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7.xml"/><Relationship Id="rId11" Type="http://schemas.openxmlformats.org/officeDocument/2006/relationships/slide" Target="slide75.xml"/><Relationship Id="rId5" Type="http://schemas.openxmlformats.org/officeDocument/2006/relationships/slide" Target="slide64.xml"/><Relationship Id="rId15" Type="http://schemas.openxmlformats.org/officeDocument/2006/relationships/slide" Target="slide100.xml"/><Relationship Id="rId10" Type="http://schemas.openxmlformats.org/officeDocument/2006/relationships/slide" Target="slide77.xml"/><Relationship Id="rId19" Type="http://schemas.openxmlformats.org/officeDocument/2006/relationships/slide" Target="slide59.xml"/><Relationship Id="rId4" Type="http://schemas.openxmlformats.org/officeDocument/2006/relationships/slide" Target="slide61.xml"/><Relationship Id="rId9" Type="http://schemas.openxmlformats.org/officeDocument/2006/relationships/slide" Target="slide74.xml"/><Relationship Id="rId14" Type="http://schemas.openxmlformats.org/officeDocument/2006/relationships/slide" Target="slide80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70.xml"/><Relationship Id="rId13" Type="http://schemas.openxmlformats.org/officeDocument/2006/relationships/slide" Target="slide100.xml"/><Relationship Id="rId3" Type="http://schemas.openxmlformats.org/officeDocument/2006/relationships/image" Target="../media/image47.emf"/><Relationship Id="rId7" Type="http://schemas.openxmlformats.org/officeDocument/2006/relationships/slide" Target="slide67.xml"/><Relationship Id="rId12" Type="http://schemas.openxmlformats.org/officeDocument/2006/relationships/slide" Target="slide80.xml"/><Relationship Id="rId17" Type="http://schemas.openxmlformats.org/officeDocument/2006/relationships/slide" Target="slide59.xml"/><Relationship Id="rId2" Type="http://schemas.openxmlformats.org/officeDocument/2006/relationships/slide" Target="slide74.xml"/><Relationship Id="rId16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4.xml"/><Relationship Id="rId11" Type="http://schemas.openxmlformats.org/officeDocument/2006/relationships/slide" Target="slide10.xml"/><Relationship Id="rId5" Type="http://schemas.openxmlformats.org/officeDocument/2006/relationships/slide" Target="slide61.xml"/><Relationship Id="rId15" Type="http://schemas.openxmlformats.org/officeDocument/2006/relationships/slide" Target="slide125.xml"/><Relationship Id="rId10" Type="http://schemas.openxmlformats.org/officeDocument/2006/relationships/slide" Target="slide77.xml"/><Relationship Id="rId4" Type="http://schemas.openxmlformats.org/officeDocument/2006/relationships/slide" Target="slide60.xml"/><Relationship Id="rId9" Type="http://schemas.openxmlformats.org/officeDocument/2006/relationships/slide" Target="slide73.xml"/><Relationship Id="rId14" Type="http://schemas.openxmlformats.org/officeDocument/2006/relationships/slide" Target="slide11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67.xml"/><Relationship Id="rId18" Type="http://schemas.openxmlformats.org/officeDocument/2006/relationships/slide" Target="slide71.xml"/><Relationship Id="rId3" Type="http://schemas.openxmlformats.org/officeDocument/2006/relationships/slide" Target="slide10.xml"/><Relationship Id="rId21" Type="http://schemas.openxmlformats.org/officeDocument/2006/relationships/slide" Target="slide80.xml"/><Relationship Id="rId7" Type="http://schemas.openxmlformats.org/officeDocument/2006/relationships/slide" Target="slide125.xml"/><Relationship Id="rId12" Type="http://schemas.openxmlformats.org/officeDocument/2006/relationships/slide" Target="slide64.xml"/><Relationship Id="rId17" Type="http://schemas.openxmlformats.org/officeDocument/2006/relationships/slide" Target="slide77.xml"/><Relationship Id="rId2" Type="http://schemas.openxmlformats.org/officeDocument/2006/relationships/image" Target="../media/image47.emf"/><Relationship Id="rId16" Type="http://schemas.openxmlformats.org/officeDocument/2006/relationships/slide" Target="slide74.xml"/><Relationship Id="rId20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6" Type="http://schemas.openxmlformats.org/officeDocument/2006/relationships/slide" Target="slide112.xml"/><Relationship Id="rId11" Type="http://schemas.openxmlformats.org/officeDocument/2006/relationships/slide" Target="slide61.xml"/><Relationship Id="rId5" Type="http://schemas.openxmlformats.org/officeDocument/2006/relationships/slide" Target="slide100.xml"/><Relationship Id="rId15" Type="http://schemas.openxmlformats.org/officeDocument/2006/relationships/slide" Target="slide73.xml"/><Relationship Id="rId10" Type="http://schemas.openxmlformats.org/officeDocument/2006/relationships/slide" Target="slide60.xml"/><Relationship Id="rId19" Type="http://schemas.openxmlformats.org/officeDocument/2006/relationships/slide" Target="slide72.xml"/><Relationship Id="rId4" Type="http://schemas.openxmlformats.org/officeDocument/2006/relationships/slide" Target="slide41.xml"/><Relationship Id="rId9" Type="http://schemas.openxmlformats.org/officeDocument/2006/relationships/slide" Target="slide59.xml"/><Relationship Id="rId14" Type="http://schemas.openxmlformats.org/officeDocument/2006/relationships/slide" Target="slide70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73.xml"/><Relationship Id="rId13" Type="http://schemas.openxmlformats.org/officeDocument/2006/relationships/slide" Target="slide10.xml"/><Relationship Id="rId18" Type="http://schemas.openxmlformats.org/officeDocument/2006/relationships/slide" Target="slide8.xml"/><Relationship Id="rId3" Type="http://schemas.openxmlformats.org/officeDocument/2006/relationships/slide" Target="slide60.xml"/><Relationship Id="rId7" Type="http://schemas.openxmlformats.org/officeDocument/2006/relationships/slide" Target="slide70.xml"/><Relationship Id="rId12" Type="http://schemas.openxmlformats.org/officeDocument/2006/relationships/slide" Target="slide79.xml"/><Relationship Id="rId17" Type="http://schemas.openxmlformats.org/officeDocument/2006/relationships/slide" Target="slide125.xml"/><Relationship Id="rId2" Type="http://schemas.openxmlformats.org/officeDocument/2006/relationships/image" Target="../media/image49.emf"/><Relationship Id="rId16" Type="http://schemas.openxmlformats.org/officeDocument/2006/relationships/slide" Target="slide1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7.xml"/><Relationship Id="rId11" Type="http://schemas.openxmlformats.org/officeDocument/2006/relationships/slide" Target="slide78.xml"/><Relationship Id="rId5" Type="http://schemas.openxmlformats.org/officeDocument/2006/relationships/slide" Target="slide64.xml"/><Relationship Id="rId15" Type="http://schemas.openxmlformats.org/officeDocument/2006/relationships/slide" Target="slide100.xml"/><Relationship Id="rId10" Type="http://schemas.openxmlformats.org/officeDocument/2006/relationships/slide" Target="slide77.xml"/><Relationship Id="rId19" Type="http://schemas.openxmlformats.org/officeDocument/2006/relationships/slide" Target="slide59.xml"/><Relationship Id="rId4" Type="http://schemas.openxmlformats.org/officeDocument/2006/relationships/slide" Target="slide61.xml"/><Relationship Id="rId9" Type="http://schemas.openxmlformats.org/officeDocument/2006/relationships/slide" Target="slide74.xml"/><Relationship Id="rId14" Type="http://schemas.openxmlformats.org/officeDocument/2006/relationships/slide" Target="slide80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" Target="slide70.xml"/><Relationship Id="rId13" Type="http://schemas.openxmlformats.org/officeDocument/2006/relationships/slide" Target="slide80.xml"/><Relationship Id="rId18" Type="http://schemas.openxmlformats.org/officeDocument/2006/relationships/slide" Target="slide59.xml"/><Relationship Id="rId3" Type="http://schemas.openxmlformats.org/officeDocument/2006/relationships/image" Target="../media/image49.emf"/><Relationship Id="rId7" Type="http://schemas.openxmlformats.org/officeDocument/2006/relationships/slide" Target="slide67.xml"/><Relationship Id="rId12" Type="http://schemas.openxmlformats.org/officeDocument/2006/relationships/slide" Target="slide10.xml"/><Relationship Id="rId17" Type="http://schemas.openxmlformats.org/officeDocument/2006/relationships/slide" Target="slide8.xml"/><Relationship Id="rId2" Type="http://schemas.openxmlformats.org/officeDocument/2006/relationships/slide" Target="slide77.xml"/><Relationship Id="rId16" Type="http://schemas.openxmlformats.org/officeDocument/2006/relationships/slide" Target="slide1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4.xml"/><Relationship Id="rId11" Type="http://schemas.openxmlformats.org/officeDocument/2006/relationships/slide" Target="slide76.xml"/><Relationship Id="rId5" Type="http://schemas.openxmlformats.org/officeDocument/2006/relationships/slide" Target="slide61.xml"/><Relationship Id="rId15" Type="http://schemas.openxmlformats.org/officeDocument/2006/relationships/slide" Target="slide112.xml"/><Relationship Id="rId10" Type="http://schemas.openxmlformats.org/officeDocument/2006/relationships/slide" Target="slide74.xml"/><Relationship Id="rId4" Type="http://schemas.openxmlformats.org/officeDocument/2006/relationships/slide" Target="slide60.xml"/><Relationship Id="rId9" Type="http://schemas.openxmlformats.org/officeDocument/2006/relationships/slide" Target="slide73.xml"/><Relationship Id="rId14" Type="http://schemas.openxmlformats.org/officeDocument/2006/relationships/slide" Target="slide100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" Target="slide73.xml"/><Relationship Id="rId3" Type="http://schemas.openxmlformats.org/officeDocument/2006/relationships/slide" Target="slide60.xml"/><Relationship Id="rId7" Type="http://schemas.openxmlformats.org/officeDocument/2006/relationships/slide" Target="slide70.xml"/><Relationship Id="rId12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slide" Target="slide67.xml"/><Relationship Id="rId11" Type="http://schemas.openxmlformats.org/officeDocument/2006/relationships/slide" Target="slide75.xml"/><Relationship Id="rId5" Type="http://schemas.openxmlformats.org/officeDocument/2006/relationships/slide" Target="slide64.xml"/><Relationship Id="rId10" Type="http://schemas.openxmlformats.org/officeDocument/2006/relationships/slide" Target="slide77.xml"/><Relationship Id="rId4" Type="http://schemas.openxmlformats.org/officeDocument/2006/relationships/slide" Target="slide61.xml"/><Relationship Id="rId9" Type="http://schemas.openxmlformats.org/officeDocument/2006/relationships/slide" Target="slide7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3" Type="http://schemas.openxmlformats.org/officeDocument/2006/relationships/slide" Target="slide59.xml"/><Relationship Id="rId7" Type="http://schemas.openxmlformats.org/officeDocument/2006/relationships/slide" Target="slide1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0.xml"/><Relationship Id="rId5" Type="http://schemas.openxmlformats.org/officeDocument/2006/relationships/slide" Target="slide80.xml"/><Relationship Id="rId4" Type="http://schemas.openxmlformats.org/officeDocument/2006/relationships/slide" Target="slide10.xml"/><Relationship Id="rId9" Type="http://schemas.openxmlformats.org/officeDocument/2006/relationships/slide" Target="slide8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slide" Target="slide80.xml"/><Relationship Id="rId13" Type="http://schemas.openxmlformats.org/officeDocument/2006/relationships/slide" Target="slide86.xml"/><Relationship Id="rId18" Type="http://schemas.openxmlformats.org/officeDocument/2006/relationships/slide" Target="slide90.xml"/><Relationship Id="rId3" Type="http://schemas.openxmlformats.org/officeDocument/2006/relationships/slide" Target="slide59.xml"/><Relationship Id="rId7" Type="http://schemas.openxmlformats.org/officeDocument/2006/relationships/slide" Target="slide8.xml"/><Relationship Id="rId12" Type="http://schemas.openxmlformats.org/officeDocument/2006/relationships/slide" Target="slide84.xml"/><Relationship Id="rId17" Type="http://schemas.openxmlformats.org/officeDocument/2006/relationships/slide" Target="slide88.xml"/><Relationship Id="rId2" Type="http://schemas.openxmlformats.org/officeDocument/2006/relationships/slide" Target="slide10.xml"/><Relationship Id="rId16" Type="http://schemas.openxmlformats.org/officeDocument/2006/relationships/slide" Target="slide9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5.xml"/><Relationship Id="rId11" Type="http://schemas.openxmlformats.org/officeDocument/2006/relationships/slide" Target="slide82.xml"/><Relationship Id="rId5" Type="http://schemas.openxmlformats.org/officeDocument/2006/relationships/slide" Target="slide112.xml"/><Relationship Id="rId15" Type="http://schemas.openxmlformats.org/officeDocument/2006/relationships/slide" Target="slide96.xml"/><Relationship Id="rId10" Type="http://schemas.openxmlformats.org/officeDocument/2006/relationships/slide" Target="slide81.xml"/><Relationship Id="rId19" Type="http://schemas.openxmlformats.org/officeDocument/2006/relationships/slide" Target="slide92.xml"/><Relationship Id="rId4" Type="http://schemas.openxmlformats.org/officeDocument/2006/relationships/slide" Target="slide100.xml"/><Relationship Id="rId9" Type="http://schemas.openxmlformats.org/officeDocument/2006/relationships/image" Target="../media/image6.emf"/><Relationship Id="rId14" Type="http://schemas.openxmlformats.org/officeDocument/2006/relationships/slide" Target="slide94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" Target="slide112.xml"/><Relationship Id="rId3" Type="http://schemas.openxmlformats.org/officeDocument/2006/relationships/slide" Target="slide80.xml"/><Relationship Id="rId7" Type="http://schemas.openxmlformats.org/officeDocument/2006/relationships/slide" Target="slide100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slide" Target="slide10.xml"/><Relationship Id="rId10" Type="http://schemas.openxmlformats.org/officeDocument/2006/relationships/slide" Target="slide8.xml"/><Relationship Id="rId4" Type="http://schemas.openxmlformats.org/officeDocument/2006/relationships/image" Target="../media/image51.emf"/><Relationship Id="rId9" Type="http://schemas.openxmlformats.org/officeDocument/2006/relationships/slide" Target="slide125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86.xml"/><Relationship Id="rId18" Type="http://schemas.openxmlformats.org/officeDocument/2006/relationships/slide" Target="slide90.xml"/><Relationship Id="rId3" Type="http://schemas.openxmlformats.org/officeDocument/2006/relationships/slide" Target="slide10.xml"/><Relationship Id="rId7" Type="http://schemas.openxmlformats.org/officeDocument/2006/relationships/slide" Target="slide125.xml"/><Relationship Id="rId12" Type="http://schemas.openxmlformats.org/officeDocument/2006/relationships/slide" Target="slide84.xml"/><Relationship Id="rId17" Type="http://schemas.openxmlformats.org/officeDocument/2006/relationships/slide" Target="slide88.xml"/><Relationship Id="rId2" Type="http://schemas.openxmlformats.org/officeDocument/2006/relationships/image" Target="../media/image52.emf"/><Relationship Id="rId16" Type="http://schemas.openxmlformats.org/officeDocument/2006/relationships/slide" Target="slide9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2.xml"/><Relationship Id="rId11" Type="http://schemas.openxmlformats.org/officeDocument/2006/relationships/slide" Target="slide82.xml"/><Relationship Id="rId5" Type="http://schemas.openxmlformats.org/officeDocument/2006/relationships/slide" Target="slide100.xml"/><Relationship Id="rId15" Type="http://schemas.openxmlformats.org/officeDocument/2006/relationships/slide" Target="slide96.xml"/><Relationship Id="rId10" Type="http://schemas.openxmlformats.org/officeDocument/2006/relationships/slide" Target="slide83.xml"/><Relationship Id="rId19" Type="http://schemas.openxmlformats.org/officeDocument/2006/relationships/slide" Target="slide92.xml"/><Relationship Id="rId4" Type="http://schemas.openxmlformats.org/officeDocument/2006/relationships/slide" Target="slide59.xml"/><Relationship Id="rId9" Type="http://schemas.openxmlformats.org/officeDocument/2006/relationships/slide" Target="slide80.xml"/><Relationship Id="rId14" Type="http://schemas.openxmlformats.org/officeDocument/2006/relationships/slide" Target="slide94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13" Type="http://schemas.openxmlformats.org/officeDocument/2006/relationships/slide" Target="slide94.xml"/><Relationship Id="rId18" Type="http://schemas.openxmlformats.org/officeDocument/2006/relationships/slide" Target="slide92.xml"/><Relationship Id="rId3" Type="http://schemas.openxmlformats.org/officeDocument/2006/relationships/slide" Target="slide82.xml"/><Relationship Id="rId7" Type="http://schemas.openxmlformats.org/officeDocument/2006/relationships/slide" Target="slide112.xml"/><Relationship Id="rId12" Type="http://schemas.openxmlformats.org/officeDocument/2006/relationships/slide" Target="slide86.xml"/><Relationship Id="rId17" Type="http://schemas.openxmlformats.org/officeDocument/2006/relationships/slide" Target="slide90.xml"/><Relationship Id="rId2" Type="http://schemas.openxmlformats.org/officeDocument/2006/relationships/image" Target="../media/image53.emf"/><Relationship Id="rId16" Type="http://schemas.openxmlformats.org/officeDocument/2006/relationships/slide" Target="slide8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84.xml"/><Relationship Id="rId5" Type="http://schemas.openxmlformats.org/officeDocument/2006/relationships/slide" Target="slide59.xml"/><Relationship Id="rId15" Type="http://schemas.openxmlformats.org/officeDocument/2006/relationships/slide" Target="slide98.xml"/><Relationship Id="rId10" Type="http://schemas.openxmlformats.org/officeDocument/2006/relationships/slide" Target="slide80.xml"/><Relationship Id="rId4" Type="http://schemas.openxmlformats.org/officeDocument/2006/relationships/slide" Target="slide10.xml"/><Relationship Id="rId9" Type="http://schemas.openxmlformats.org/officeDocument/2006/relationships/slide" Target="slide8.xml"/><Relationship Id="rId14" Type="http://schemas.openxmlformats.org/officeDocument/2006/relationships/slide" Target="slide96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86.xml"/><Relationship Id="rId18" Type="http://schemas.openxmlformats.org/officeDocument/2006/relationships/slide" Target="slide90.xml"/><Relationship Id="rId3" Type="http://schemas.openxmlformats.org/officeDocument/2006/relationships/slide" Target="slide10.xml"/><Relationship Id="rId7" Type="http://schemas.openxmlformats.org/officeDocument/2006/relationships/slide" Target="slide125.xml"/><Relationship Id="rId12" Type="http://schemas.openxmlformats.org/officeDocument/2006/relationships/slide" Target="slide84.xml"/><Relationship Id="rId17" Type="http://schemas.openxmlformats.org/officeDocument/2006/relationships/slide" Target="slide88.xml"/><Relationship Id="rId2" Type="http://schemas.openxmlformats.org/officeDocument/2006/relationships/image" Target="../media/image54.emf"/><Relationship Id="rId16" Type="http://schemas.openxmlformats.org/officeDocument/2006/relationships/slide" Target="slide9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2.xml"/><Relationship Id="rId11" Type="http://schemas.openxmlformats.org/officeDocument/2006/relationships/slide" Target="slide82.xml"/><Relationship Id="rId5" Type="http://schemas.openxmlformats.org/officeDocument/2006/relationships/slide" Target="slide100.xml"/><Relationship Id="rId15" Type="http://schemas.openxmlformats.org/officeDocument/2006/relationships/slide" Target="slide96.xml"/><Relationship Id="rId10" Type="http://schemas.openxmlformats.org/officeDocument/2006/relationships/slide" Target="slide87.xml"/><Relationship Id="rId19" Type="http://schemas.openxmlformats.org/officeDocument/2006/relationships/slide" Target="slide92.xml"/><Relationship Id="rId4" Type="http://schemas.openxmlformats.org/officeDocument/2006/relationships/slide" Target="slide59.xml"/><Relationship Id="rId9" Type="http://schemas.openxmlformats.org/officeDocument/2006/relationships/slide" Target="slide80.xml"/><Relationship Id="rId14" Type="http://schemas.openxmlformats.org/officeDocument/2006/relationships/slide" Target="slide94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13" Type="http://schemas.openxmlformats.org/officeDocument/2006/relationships/slide" Target="slide94.xml"/><Relationship Id="rId18" Type="http://schemas.openxmlformats.org/officeDocument/2006/relationships/slide" Target="slide92.xml"/><Relationship Id="rId3" Type="http://schemas.openxmlformats.org/officeDocument/2006/relationships/slide" Target="slide84.xml"/><Relationship Id="rId7" Type="http://schemas.openxmlformats.org/officeDocument/2006/relationships/slide" Target="slide112.xml"/><Relationship Id="rId12" Type="http://schemas.openxmlformats.org/officeDocument/2006/relationships/slide" Target="slide86.xml"/><Relationship Id="rId17" Type="http://schemas.openxmlformats.org/officeDocument/2006/relationships/slide" Target="slide90.xml"/><Relationship Id="rId2" Type="http://schemas.openxmlformats.org/officeDocument/2006/relationships/image" Target="../media/image55.emf"/><Relationship Id="rId16" Type="http://schemas.openxmlformats.org/officeDocument/2006/relationships/slide" Target="slide8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82.xml"/><Relationship Id="rId5" Type="http://schemas.openxmlformats.org/officeDocument/2006/relationships/slide" Target="slide59.xml"/><Relationship Id="rId15" Type="http://schemas.openxmlformats.org/officeDocument/2006/relationships/slide" Target="slide98.xml"/><Relationship Id="rId10" Type="http://schemas.openxmlformats.org/officeDocument/2006/relationships/slide" Target="slide80.xml"/><Relationship Id="rId4" Type="http://schemas.openxmlformats.org/officeDocument/2006/relationships/slide" Target="slide10.xml"/><Relationship Id="rId9" Type="http://schemas.openxmlformats.org/officeDocument/2006/relationships/slide" Target="slide8.xml"/><Relationship Id="rId14" Type="http://schemas.openxmlformats.org/officeDocument/2006/relationships/slide" Target="slide96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86.xml"/><Relationship Id="rId18" Type="http://schemas.openxmlformats.org/officeDocument/2006/relationships/slide" Target="slide90.xml"/><Relationship Id="rId3" Type="http://schemas.openxmlformats.org/officeDocument/2006/relationships/slide" Target="slide10.xml"/><Relationship Id="rId7" Type="http://schemas.openxmlformats.org/officeDocument/2006/relationships/slide" Target="slide125.xml"/><Relationship Id="rId12" Type="http://schemas.openxmlformats.org/officeDocument/2006/relationships/slide" Target="slide84.xml"/><Relationship Id="rId17" Type="http://schemas.openxmlformats.org/officeDocument/2006/relationships/slide" Target="slide88.xml"/><Relationship Id="rId2" Type="http://schemas.openxmlformats.org/officeDocument/2006/relationships/image" Target="../media/image56.emf"/><Relationship Id="rId16" Type="http://schemas.openxmlformats.org/officeDocument/2006/relationships/slide" Target="slide9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2.xml"/><Relationship Id="rId11" Type="http://schemas.openxmlformats.org/officeDocument/2006/relationships/slide" Target="slide82.xml"/><Relationship Id="rId5" Type="http://schemas.openxmlformats.org/officeDocument/2006/relationships/slide" Target="slide100.xml"/><Relationship Id="rId15" Type="http://schemas.openxmlformats.org/officeDocument/2006/relationships/slide" Target="slide96.xml"/><Relationship Id="rId10" Type="http://schemas.openxmlformats.org/officeDocument/2006/relationships/slide" Target="slide87.xml"/><Relationship Id="rId19" Type="http://schemas.openxmlformats.org/officeDocument/2006/relationships/slide" Target="slide92.xml"/><Relationship Id="rId4" Type="http://schemas.openxmlformats.org/officeDocument/2006/relationships/slide" Target="slide59.xml"/><Relationship Id="rId9" Type="http://schemas.openxmlformats.org/officeDocument/2006/relationships/slide" Target="slide80.xml"/><Relationship Id="rId14" Type="http://schemas.openxmlformats.org/officeDocument/2006/relationships/slide" Target="slide94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13" Type="http://schemas.openxmlformats.org/officeDocument/2006/relationships/slide" Target="slide94.xml"/><Relationship Id="rId18" Type="http://schemas.openxmlformats.org/officeDocument/2006/relationships/slide" Target="slide92.xml"/><Relationship Id="rId3" Type="http://schemas.openxmlformats.org/officeDocument/2006/relationships/slide" Target="slide86.xml"/><Relationship Id="rId7" Type="http://schemas.openxmlformats.org/officeDocument/2006/relationships/slide" Target="slide112.xml"/><Relationship Id="rId12" Type="http://schemas.openxmlformats.org/officeDocument/2006/relationships/slide" Target="slide84.xml"/><Relationship Id="rId17" Type="http://schemas.openxmlformats.org/officeDocument/2006/relationships/slide" Target="slide90.xml"/><Relationship Id="rId2" Type="http://schemas.openxmlformats.org/officeDocument/2006/relationships/image" Target="../media/image57.emf"/><Relationship Id="rId16" Type="http://schemas.openxmlformats.org/officeDocument/2006/relationships/slide" Target="slide8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82.xml"/><Relationship Id="rId5" Type="http://schemas.openxmlformats.org/officeDocument/2006/relationships/slide" Target="slide59.xml"/><Relationship Id="rId15" Type="http://schemas.openxmlformats.org/officeDocument/2006/relationships/slide" Target="slide98.xml"/><Relationship Id="rId10" Type="http://schemas.openxmlformats.org/officeDocument/2006/relationships/slide" Target="slide80.xml"/><Relationship Id="rId4" Type="http://schemas.openxmlformats.org/officeDocument/2006/relationships/slide" Target="slide10.xml"/><Relationship Id="rId9" Type="http://schemas.openxmlformats.org/officeDocument/2006/relationships/slide" Target="slide8.xml"/><Relationship Id="rId14" Type="http://schemas.openxmlformats.org/officeDocument/2006/relationships/slide" Target="slide96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86.xml"/><Relationship Id="rId18" Type="http://schemas.openxmlformats.org/officeDocument/2006/relationships/slide" Target="slide90.xml"/><Relationship Id="rId3" Type="http://schemas.openxmlformats.org/officeDocument/2006/relationships/slide" Target="slide10.xml"/><Relationship Id="rId7" Type="http://schemas.openxmlformats.org/officeDocument/2006/relationships/slide" Target="slide125.xml"/><Relationship Id="rId12" Type="http://schemas.openxmlformats.org/officeDocument/2006/relationships/slide" Target="slide84.xml"/><Relationship Id="rId17" Type="http://schemas.openxmlformats.org/officeDocument/2006/relationships/slide" Target="slide88.xml"/><Relationship Id="rId2" Type="http://schemas.openxmlformats.org/officeDocument/2006/relationships/image" Target="../media/image58.emf"/><Relationship Id="rId16" Type="http://schemas.openxmlformats.org/officeDocument/2006/relationships/slide" Target="slide9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2.xml"/><Relationship Id="rId11" Type="http://schemas.openxmlformats.org/officeDocument/2006/relationships/slide" Target="slide82.xml"/><Relationship Id="rId5" Type="http://schemas.openxmlformats.org/officeDocument/2006/relationships/slide" Target="slide100.xml"/><Relationship Id="rId15" Type="http://schemas.openxmlformats.org/officeDocument/2006/relationships/slide" Target="slide96.xml"/><Relationship Id="rId10" Type="http://schemas.openxmlformats.org/officeDocument/2006/relationships/slide" Target="slide91.xml"/><Relationship Id="rId19" Type="http://schemas.openxmlformats.org/officeDocument/2006/relationships/slide" Target="slide92.xml"/><Relationship Id="rId4" Type="http://schemas.openxmlformats.org/officeDocument/2006/relationships/slide" Target="slide59.xml"/><Relationship Id="rId9" Type="http://schemas.openxmlformats.org/officeDocument/2006/relationships/slide" Target="slide80.xml"/><Relationship Id="rId14" Type="http://schemas.openxmlformats.org/officeDocument/2006/relationships/slide" Target="slide94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13" Type="http://schemas.openxmlformats.org/officeDocument/2006/relationships/slide" Target="slide86.xml"/><Relationship Id="rId18" Type="http://schemas.openxmlformats.org/officeDocument/2006/relationships/slide" Target="slide92.xml"/><Relationship Id="rId3" Type="http://schemas.openxmlformats.org/officeDocument/2006/relationships/slide" Target="slide88.xml"/><Relationship Id="rId7" Type="http://schemas.openxmlformats.org/officeDocument/2006/relationships/slide" Target="slide112.xml"/><Relationship Id="rId12" Type="http://schemas.openxmlformats.org/officeDocument/2006/relationships/slide" Target="slide84.xml"/><Relationship Id="rId17" Type="http://schemas.openxmlformats.org/officeDocument/2006/relationships/slide" Target="slide90.xml"/><Relationship Id="rId2" Type="http://schemas.openxmlformats.org/officeDocument/2006/relationships/image" Target="../media/image59.emf"/><Relationship Id="rId16" Type="http://schemas.openxmlformats.org/officeDocument/2006/relationships/slide" Target="slide9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82.xml"/><Relationship Id="rId5" Type="http://schemas.openxmlformats.org/officeDocument/2006/relationships/slide" Target="slide59.xml"/><Relationship Id="rId15" Type="http://schemas.openxmlformats.org/officeDocument/2006/relationships/slide" Target="slide96.xml"/><Relationship Id="rId10" Type="http://schemas.openxmlformats.org/officeDocument/2006/relationships/slide" Target="slide80.xml"/><Relationship Id="rId4" Type="http://schemas.openxmlformats.org/officeDocument/2006/relationships/slide" Target="slide10.xml"/><Relationship Id="rId9" Type="http://schemas.openxmlformats.org/officeDocument/2006/relationships/slide" Target="slide8.xml"/><Relationship Id="rId14" Type="http://schemas.openxmlformats.org/officeDocument/2006/relationships/slide" Target="slide9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2.xml"/><Relationship Id="rId3" Type="http://schemas.openxmlformats.org/officeDocument/2006/relationships/image" Target="../media/image4.emf"/><Relationship Id="rId7" Type="http://schemas.openxmlformats.org/officeDocument/2006/relationships/slide" Target="slide10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0.xml"/><Relationship Id="rId11" Type="http://schemas.openxmlformats.org/officeDocument/2006/relationships/slide" Target="slide10.xml"/><Relationship Id="rId5" Type="http://schemas.openxmlformats.org/officeDocument/2006/relationships/slide" Target="slide59.xml"/><Relationship Id="rId10" Type="http://schemas.openxmlformats.org/officeDocument/2006/relationships/slide" Target="slide8.xml"/><Relationship Id="rId4" Type="http://schemas.openxmlformats.org/officeDocument/2006/relationships/image" Target="../media/image5.emf"/><Relationship Id="rId9" Type="http://schemas.openxmlformats.org/officeDocument/2006/relationships/slide" Target="slide125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86.xml"/><Relationship Id="rId18" Type="http://schemas.openxmlformats.org/officeDocument/2006/relationships/slide" Target="slide90.xml"/><Relationship Id="rId3" Type="http://schemas.openxmlformats.org/officeDocument/2006/relationships/slide" Target="slide10.xml"/><Relationship Id="rId7" Type="http://schemas.openxmlformats.org/officeDocument/2006/relationships/slide" Target="slide125.xml"/><Relationship Id="rId12" Type="http://schemas.openxmlformats.org/officeDocument/2006/relationships/slide" Target="slide84.xml"/><Relationship Id="rId17" Type="http://schemas.openxmlformats.org/officeDocument/2006/relationships/slide" Target="slide88.xml"/><Relationship Id="rId2" Type="http://schemas.openxmlformats.org/officeDocument/2006/relationships/image" Target="../media/image60.emf"/><Relationship Id="rId16" Type="http://schemas.openxmlformats.org/officeDocument/2006/relationships/slide" Target="slide9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2.xml"/><Relationship Id="rId11" Type="http://schemas.openxmlformats.org/officeDocument/2006/relationships/slide" Target="slide82.xml"/><Relationship Id="rId5" Type="http://schemas.openxmlformats.org/officeDocument/2006/relationships/slide" Target="slide100.xml"/><Relationship Id="rId15" Type="http://schemas.openxmlformats.org/officeDocument/2006/relationships/slide" Target="slide96.xml"/><Relationship Id="rId10" Type="http://schemas.openxmlformats.org/officeDocument/2006/relationships/slide" Target="slide91.xml"/><Relationship Id="rId19" Type="http://schemas.openxmlformats.org/officeDocument/2006/relationships/slide" Target="slide92.xml"/><Relationship Id="rId4" Type="http://schemas.openxmlformats.org/officeDocument/2006/relationships/slide" Target="slide59.xml"/><Relationship Id="rId9" Type="http://schemas.openxmlformats.org/officeDocument/2006/relationships/slide" Target="slide80.xml"/><Relationship Id="rId14" Type="http://schemas.openxmlformats.org/officeDocument/2006/relationships/slide" Target="slide94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13" Type="http://schemas.openxmlformats.org/officeDocument/2006/relationships/slide" Target="slide86.xml"/><Relationship Id="rId18" Type="http://schemas.openxmlformats.org/officeDocument/2006/relationships/slide" Target="slide92.xml"/><Relationship Id="rId3" Type="http://schemas.openxmlformats.org/officeDocument/2006/relationships/slide" Target="slide90.xml"/><Relationship Id="rId7" Type="http://schemas.openxmlformats.org/officeDocument/2006/relationships/slide" Target="slide112.xml"/><Relationship Id="rId12" Type="http://schemas.openxmlformats.org/officeDocument/2006/relationships/slide" Target="slide84.xml"/><Relationship Id="rId17" Type="http://schemas.openxmlformats.org/officeDocument/2006/relationships/slide" Target="slide88.xml"/><Relationship Id="rId2" Type="http://schemas.openxmlformats.org/officeDocument/2006/relationships/image" Target="../media/image61.emf"/><Relationship Id="rId16" Type="http://schemas.openxmlformats.org/officeDocument/2006/relationships/slide" Target="slide9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82.xml"/><Relationship Id="rId5" Type="http://schemas.openxmlformats.org/officeDocument/2006/relationships/slide" Target="slide59.xml"/><Relationship Id="rId15" Type="http://schemas.openxmlformats.org/officeDocument/2006/relationships/slide" Target="slide96.xml"/><Relationship Id="rId10" Type="http://schemas.openxmlformats.org/officeDocument/2006/relationships/slide" Target="slide80.xml"/><Relationship Id="rId4" Type="http://schemas.openxmlformats.org/officeDocument/2006/relationships/slide" Target="slide10.xml"/><Relationship Id="rId9" Type="http://schemas.openxmlformats.org/officeDocument/2006/relationships/slide" Target="slide8.xml"/><Relationship Id="rId14" Type="http://schemas.openxmlformats.org/officeDocument/2006/relationships/slide" Target="slide94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86.xml"/><Relationship Id="rId18" Type="http://schemas.openxmlformats.org/officeDocument/2006/relationships/slide" Target="slide90.xml"/><Relationship Id="rId3" Type="http://schemas.openxmlformats.org/officeDocument/2006/relationships/slide" Target="slide10.xml"/><Relationship Id="rId7" Type="http://schemas.openxmlformats.org/officeDocument/2006/relationships/slide" Target="slide125.xml"/><Relationship Id="rId12" Type="http://schemas.openxmlformats.org/officeDocument/2006/relationships/slide" Target="slide84.xml"/><Relationship Id="rId17" Type="http://schemas.openxmlformats.org/officeDocument/2006/relationships/slide" Target="slide88.xml"/><Relationship Id="rId2" Type="http://schemas.openxmlformats.org/officeDocument/2006/relationships/image" Target="../media/image62.emf"/><Relationship Id="rId16" Type="http://schemas.openxmlformats.org/officeDocument/2006/relationships/slide" Target="slide9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2.xml"/><Relationship Id="rId11" Type="http://schemas.openxmlformats.org/officeDocument/2006/relationships/slide" Target="slide82.xml"/><Relationship Id="rId5" Type="http://schemas.openxmlformats.org/officeDocument/2006/relationships/slide" Target="slide100.xml"/><Relationship Id="rId15" Type="http://schemas.openxmlformats.org/officeDocument/2006/relationships/slide" Target="slide96.xml"/><Relationship Id="rId10" Type="http://schemas.openxmlformats.org/officeDocument/2006/relationships/slide" Target="slide93.xml"/><Relationship Id="rId19" Type="http://schemas.openxmlformats.org/officeDocument/2006/relationships/slide" Target="slide92.xml"/><Relationship Id="rId4" Type="http://schemas.openxmlformats.org/officeDocument/2006/relationships/slide" Target="slide59.xml"/><Relationship Id="rId9" Type="http://schemas.openxmlformats.org/officeDocument/2006/relationships/slide" Target="slide80.xml"/><Relationship Id="rId14" Type="http://schemas.openxmlformats.org/officeDocument/2006/relationships/slide" Target="slide94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13" Type="http://schemas.openxmlformats.org/officeDocument/2006/relationships/slide" Target="slide86.xml"/><Relationship Id="rId18" Type="http://schemas.openxmlformats.org/officeDocument/2006/relationships/slide" Target="slide90.xml"/><Relationship Id="rId3" Type="http://schemas.openxmlformats.org/officeDocument/2006/relationships/slide" Target="slide92.xml"/><Relationship Id="rId7" Type="http://schemas.openxmlformats.org/officeDocument/2006/relationships/slide" Target="slide112.xml"/><Relationship Id="rId12" Type="http://schemas.openxmlformats.org/officeDocument/2006/relationships/slide" Target="slide84.xml"/><Relationship Id="rId17" Type="http://schemas.openxmlformats.org/officeDocument/2006/relationships/slide" Target="slide88.xml"/><Relationship Id="rId2" Type="http://schemas.openxmlformats.org/officeDocument/2006/relationships/image" Target="../media/image63.emf"/><Relationship Id="rId16" Type="http://schemas.openxmlformats.org/officeDocument/2006/relationships/slide" Target="slide9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82.xml"/><Relationship Id="rId5" Type="http://schemas.openxmlformats.org/officeDocument/2006/relationships/slide" Target="slide59.xml"/><Relationship Id="rId15" Type="http://schemas.openxmlformats.org/officeDocument/2006/relationships/slide" Target="slide96.xml"/><Relationship Id="rId10" Type="http://schemas.openxmlformats.org/officeDocument/2006/relationships/slide" Target="slide80.xml"/><Relationship Id="rId4" Type="http://schemas.openxmlformats.org/officeDocument/2006/relationships/slide" Target="slide10.xml"/><Relationship Id="rId9" Type="http://schemas.openxmlformats.org/officeDocument/2006/relationships/slide" Target="slide8.xml"/><Relationship Id="rId14" Type="http://schemas.openxmlformats.org/officeDocument/2006/relationships/slide" Target="slide94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86.xml"/><Relationship Id="rId18" Type="http://schemas.openxmlformats.org/officeDocument/2006/relationships/slide" Target="slide90.xml"/><Relationship Id="rId3" Type="http://schemas.openxmlformats.org/officeDocument/2006/relationships/slide" Target="slide10.xml"/><Relationship Id="rId7" Type="http://schemas.openxmlformats.org/officeDocument/2006/relationships/slide" Target="slide125.xml"/><Relationship Id="rId12" Type="http://schemas.openxmlformats.org/officeDocument/2006/relationships/slide" Target="slide84.xml"/><Relationship Id="rId17" Type="http://schemas.openxmlformats.org/officeDocument/2006/relationships/slide" Target="slide88.xml"/><Relationship Id="rId2" Type="http://schemas.openxmlformats.org/officeDocument/2006/relationships/image" Target="../media/image64.emf"/><Relationship Id="rId16" Type="http://schemas.openxmlformats.org/officeDocument/2006/relationships/slide" Target="slide9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2.xml"/><Relationship Id="rId11" Type="http://schemas.openxmlformats.org/officeDocument/2006/relationships/slide" Target="slide82.xml"/><Relationship Id="rId5" Type="http://schemas.openxmlformats.org/officeDocument/2006/relationships/slide" Target="slide100.xml"/><Relationship Id="rId15" Type="http://schemas.openxmlformats.org/officeDocument/2006/relationships/slide" Target="slide96.xml"/><Relationship Id="rId10" Type="http://schemas.openxmlformats.org/officeDocument/2006/relationships/slide" Target="slide95.xml"/><Relationship Id="rId19" Type="http://schemas.openxmlformats.org/officeDocument/2006/relationships/slide" Target="slide92.xml"/><Relationship Id="rId4" Type="http://schemas.openxmlformats.org/officeDocument/2006/relationships/slide" Target="slide59.xml"/><Relationship Id="rId9" Type="http://schemas.openxmlformats.org/officeDocument/2006/relationships/slide" Target="slide80.xml"/><Relationship Id="rId14" Type="http://schemas.openxmlformats.org/officeDocument/2006/relationships/slide" Target="slide94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13" Type="http://schemas.openxmlformats.org/officeDocument/2006/relationships/slide" Target="slide86.xml"/><Relationship Id="rId18" Type="http://schemas.openxmlformats.org/officeDocument/2006/relationships/slide" Target="slide92.xml"/><Relationship Id="rId3" Type="http://schemas.openxmlformats.org/officeDocument/2006/relationships/slide" Target="slide96.xml"/><Relationship Id="rId7" Type="http://schemas.openxmlformats.org/officeDocument/2006/relationships/slide" Target="slide112.xml"/><Relationship Id="rId12" Type="http://schemas.openxmlformats.org/officeDocument/2006/relationships/slide" Target="slide84.xml"/><Relationship Id="rId17" Type="http://schemas.openxmlformats.org/officeDocument/2006/relationships/slide" Target="slide90.xml"/><Relationship Id="rId2" Type="http://schemas.openxmlformats.org/officeDocument/2006/relationships/image" Target="../media/image63.emf"/><Relationship Id="rId16" Type="http://schemas.openxmlformats.org/officeDocument/2006/relationships/slide" Target="slide8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82.xml"/><Relationship Id="rId5" Type="http://schemas.openxmlformats.org/officeDocument/2006/relationships/slide" Target="slide59.xml"/><Relationship Id="rId15" Type="http://schemas.openxmlformats.org/officeDocument/2006/relationships/slide" Target="slide98.xml"/><Relationship Id="rId10" Type="http://schemas.openxmlformats.org/officeDocument/2006/relationships/slide" Target="slide80.xml"/><Relationship Id="rId4" Type="http://schemas.openxmlformats.org/officeDocument/2006/relationships/slide" Target="slide10.xml"/><Relationship Id="rId9" Type="http://schemas.openxmlformats.org/officeDocument/2006/relationships/slide" Target="slide8.xml"/><Relationship Id="rId14" Type="http://schemas.openxmlformats.org/officeDocument/2006/relationships/slide" Target="slide94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86.xml"/><Relationship Id="rId18" Type="http://schemas.openxmlformats.org/officeDocument/2006/relationships/slide" Target="slide90.xml"/><Relationship Id="rId3" Type="http://schemas.openxmlformats.org/officeDocument/2006/relationships/slide" Target="slide10.xml"/><Relationship Id="rId7" Type="http://schemas.openxmlformats.org/officeDocument/2006/relationships/slide" Target="slide125.xml"/><Relationship Id="rId12" Type="http://schemas.openxmlformats.org/officeDocument/2006/relationships/slide" Target="slide84.xml"/><Relationship Id="rId17" Type="http://schemas.openxmlformats.org/officeDocument/2006/relationships/slide" Target="slide88.xml"/><Relationship Id="rId2" Type="http://schemas.openxmlformats.org/officeDocument/2006/relationships/image" Target="../media/image64.emf"/><Relationship Id="rId16" Type="http://schemas.openxmlformats.org/officeDocument/2006/relationships/slide" Target="slide9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2.xml"/><Relationship Id="rId11" Type="http://schemas.openxmlformats.org/officeDocument/2006/relationships/slide" Target="slide82.xml"/><Relationship Id="rId5" Type="http://schemas.openxmlformats.org/officeDocument/2006/relationships/slide" Target="slide100.xml"/><Relationship Id="rId15" Type="http://schemas.openxmlformats.org/officeDocument/2006/relationships/slide" Target="slide96.xml"/><Relationship Id="rId10" Type="http://schemas.openxmlformats.org/officeDocument/2006/relationships/slide" Target="slide97.xml"/><Relationship Id="rId19" Type="http://schemas.openxmlformats.org/officeDocument/2006/relationships/slide" Target="slide92.xml"/><Relationship Id="rId4" Type="http://schemas.openxmlformats.org/officeDocument/2006/relationships/slide" Target="slide59.xml"/><Relationship Id="rId9" Type="http://schemas.openxmlformats.org/officeDocument/2006/relationships/slide" Target="slide80.xml"/><Relationship Id="rId14" Type="http://schemas.openxmlformats.org/officeDocument/2006/relationships/slide" Target="slide94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13" Type="http://schemas.openxmlformats.org/officeDocument/2006/relationships/slide" Target="slide86.xml"/><Relationship Id="rId18" Type="http://schemas.openxmlformats.org/officeDocument/2006/relationships/slide" Target="slide92.xml"/><Relationship Id="rId3" Type="http://schemas.openxmlformats.org/officeDocument/2006/relationships/slide" Target="slide96.xml"/><Relationship Id="rId7" Type="http://schemas.openxmlformats.org/officeDocument/2006/relationships/slide" Target="slide112.xml"/><Relationship Id="rId12" Type="http://schemas.openxmlformats.org/officeDocument/2006/relationships/slide" Target="slide84.xml"/><Relationship Id="rId17" Type="http://schemas.openxmlformats.org/officeDocument/2006/relationships/slide" Target="slide90.xml"/><Relationship Id="rId2" Type="http://schemas.openxmlformats.org/officeDocument/2006/relationships/image" Target="../media/image63.emf"/><Relationship Id="rId16" Type="http://schemas.openxmlformats.org/officeDocument/2006/relationships/slide" Target="slide8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82.xml"/><Relationship Id="rId5" Type="http://schemas.openxmlformats.org/officeDocument/2006/relationships/slide" Target="slide59.xml"/><Relationship Id="rId15" Type="http://schemas.openxmlformats.org/officeDocument/2006/relationships/slide" Target="slide98.xml"/><Relationship Id="rId10" Type="http://schemas.openxmlformats.org/officeDocument/2006/relationships/slide" Target="slide80.xml"/><Relationship Id="rId4" Type="http://schemas.openxmlformats.org/officeDocument/2006/relationships/slide" Target="slide10.xml"/><Relationship Id="rId9" Type="http://schemas.openxmlformats.org/officeDocument/2006/relationships/slide" Target="slide8.xml"/><Relationship Id="rId14" Type="http://schemas.openxmlformats.org/officeDocument/2006/relationships/slide" Target="slide94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86.xml"/><Relationship Id="rId18" Type="http://schemas.openxmlformats.org/officeDocument/2006/relationships/slide" Target="slide90.xml"/><Relationship Id="rId3" Type="http://schemas.openxmlformats.org/officeDocument/2006/relationships/slide" Target="slide10.xml"/><Relationship Id="rId7" Type="http://schemas.openxmlformats.org/officeDocument/2006/relationships/slide" Target="slide125.xml"/><Relationship Id="rId12" Type="http://schemas.openxmlformats.org/officeDocument/2006/relationships/slide" Target="slide84.xml"/><Relationship Id="rId17" Type="http://schemas.openxmlformats.org/officeDocument/2006/relationships/slide" Target="slide88.xml"/><Relationship Id="rId2" Type="http://schemas.openxmlformats.org/officeDocument/2006/relationships/image" Target="../media/image65.emf"/><Relationship Id="rId16" Type="http://schemas.openxmlformats.org/officeDocument/2006/relationships/slide" Target="slide9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2.xml"/><Relationship Id="rId11" Type="http://schemas.openxmlformats.org/officeDocument/2006/relationships/slide" Target="slide82.xml"/><Relationship Id="rId5" Type="http://schemas.openxmlformats.org/officeDocument/2006/relationships/slide" Target="slide100.xml"/><Relationship Id="rId15" Type="http://schemas.openxmlformats.org/officeDocument/2006/relationships/slide" Target="slide96.xml"/><Relationship Id="rId10" Type="http://schemas.openxmlformats.org/officeDocument/2006/relationships/slide" Target="slide99.xml"/><Relationship Id="rId19" Type="http://schemas.openxmlformats.org/officeDocument/2006/relationships/slide" Target="slide92.xml"/><Relationship Id="rId4" Type="http://schemas.openxmlformats.org/officeDocument/2006/relationships/slide" Target="slide59.xml"/><Relationship Id="rId9" Type="http://schemas.openxmlformats.org/officeDocument/2006/relationships/slide" Target="slide80.xml"/><Relationship Id="rId14" Type="http://schemas.openxmlformats.org/officeDocument/2006/relationships/slide" Target="slide94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slide" Target="slide125.xml"/><Relationship Id="rId13" Type="http://schemas.openxmlformats.org/officeDocument/2006/relationships/slide" Target="slide86.xml"/><Relationship Id="rId18" Type="http://schemas.openxmlformats.org/officeDocument/2006/relationships/slide" Target="slide92.xml"/><Relationship Id="rId3" Type="http://schemas.openxmlformats.org/officeDocument/2006/relationships/slide" Target="slide98.xml"/><Relationship Id="rId7" Type="http://schemas.openxmlformats.org/officeDocument/2006/relationships/slide" Target="slide112.xml"/><Relationship Id="rId12" Type="http://schemas.openxmlformats.org/officeDocument/2006/relationships/slide" Target="slide84.xml"/><Relationship Id="rId17" Type="http://schemas.openxmlformats.org/officeDocument/2006/relationships/slide" Target="slide90.xml"/><Relationship Id="rId2" Type="http://schemas.openxmlformats.org/officeDocument/2006/relationships/image" Target="../media/image66.emf"/><Relationship Id="rId16" Type="http://schemas.openxmlformats.org/officeDocument/2006/relationships/slide" Target="slide8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0.xml"/><Relationship Id="rId11" Type="http://schemas.openxmlformats.org/officeDocument/2006/relationships/slide" Target="slide82.xml"/><Relationship Id="rId5" Type="http://schemas.openxmlformats.org/officeDocument/2006/relationships/slide" Target="slide59.xml"/><Relationship Id="rId15" Type="http://schemas.openxmlformats.org/officeDocument/2006/relationships/slide" Target="slide96.xml"/><Relationship Id="rId10" Type="http://schemas.openxmlformats.org/officeDocument/2006/relationships/slide" Target="slide80.xml"/><Relationship Id="rId4" Type="http://schemas.openxmlformats.org/officeDocument/2006/relationships/slide" Target="slide10.xml"/><Relationship Id="rId9" Type="http://schemas.openxmlformats.org/officeDocument/2006/relationships/slide" Target="slide8.xml"/><Relationship Id="rId14" Type="http://schemas.openxmlformats.org/officeDocument/2006/relationships/slide" Target="slide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75861" y="14919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Visualising </a:t>
            </a:r>
            <a:r>
              <a:rPr lang="en-NZ" dirty="0" smtClean="0"/>
              <a:t>connections and influence across a professional network</a:t>
            </a:r>
            <a:endParaRPr lang="en-NZ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01418" y="3231598"/>
            <a:ext cx="6400800" cy="3220278"/>
          </a:xfrm>
        </p:spPr>
        <p:txBody>
          <a:bodyPr>
            <a:normAutofit fontScale="55000" lnSpcReduction="20000"/>
          </a:bodyPr>
          <a:lstStyle/>
          <a:p>
            <a:r>
              <a:rPr lang="en-NZ" sz="4400" dirty="0" smtClean="0"/>
              <a:t>Using Social Network Analysis to understand the dynamics of a pharmacy network</a:t>
            </a:r>
          </a:p>
          <a:p>
            <a:endParaRPr lang="en-NZ" dirty="0" smtClean="0"/>
          </a:p>
          <a:p>
            <a:r>
              <a:rPr lang="en-NZ" dirty="0" smtClean="0"/>
              <a:t>Dr Peter Carswell</a:t>
            </a:r>
          </a:p>
          <a:p>
            <a:r>
              <a:rPr lang="en-NZ" dirty="0" smtClean="0"/>
              <a:t>Paul Stephenson (Presenter)</a:t>
            </a:r>
          </a:p>
          <a:p>
            <a:r>
              <a:rPr lang="en-NZ" dirty="0" smtClean="0"/>
              <a:t>Nishadie Jayasekera</a:t>
            </a:r>
          </a:p>
          <a:p>
            <a:r>
              <a:rPr lang="en-NZ" dirty="0" smtClean="0"/>
              <a:t>Linden Dale-Gandar</a:t>
            </a:r>
          </a:p>
          <a:p>
            <a:endParaRPr lang="en-NZ" dirty="0" smtClean="0"/>
          </a:p>
          <a:p>
            <a:r>
              <a:rPr lang="en-NZ" dirty="0" smtClean="0"/>
              <a:t>Australian Evaluation Society Conference </a:t>
            </a:r>
          </a:p>
          <a:p>
            <a:r>
              <a:rPr lang="en-NZ" dirty="0" smtClean="0"/>
              <a:t>August – September 2011</a:t>
            </a:r>
            <a:endParaRPr lang="en-NZ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8330" y="149413"/>
            <a:ext cx="1958008" cy="115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total pharmacy network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489837" y="514308"/>
            <a:ext cx="8229600" cy="650258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Your</a:t>
            </a:r>
            <a:r>
              <a:rPr lang="en-NZ" baseline="0" dirty="0" smtClean="0"/>
              <a:t> network</a:t>
            </a:r>
            <a:endParaRPr lang="en-NZ" dirty="0"/>
          </a:p>
        </p:txBody>
      </p:sp>
      <p:grpSp>
        <p:nvGrpSpPr>
          <p:cNvPr id="31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32" name="Round Same Side Corner Rectangle 31">
              <a:hlinkClick r:id="rId4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33" name="Round Same Side Corner Rectangle 32">
              <a:hlinkClick r:id="rId5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34" name="Round Same Side Corner Rectangle 33">
              <a:hlinkClick r:id="rId6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35" name="Round Same Side Corner Rectangle 34">
              <a:hlinkClick r:id="rId7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38" name="Rounded Rectangle 37">
              <a:hlinkClick r:id="rId8" action="ppaction://hlinksldjump"/>
            </p:cNvPr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39" name="Rounded Rectangle 38">
              <a:hlinkClick r:id="rId9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1" name="Rounded Rectangle 40">
              <a:hlinkClick r:id="rId10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2" name="Rounded Rectangle 41">
              <a:hlinkClick r:id="rId11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3" name="Rounded Rectangle 42">
              <a:hlinkClick r:id="rId12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4" name="Rounded Rectangle 43">
              <a:hlinkClick r:id="rId13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5" name="Rounded Rectangle 44">
              <a:hlinkClick r:id="rId14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6" name="Rounded Rectangle 45">
              <a:hlinkClick r:id="rId15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7" name="Rounded Rectangle 46">
              <a:hlinkClick r:id="rId16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68" name="Round Same Side Corner Rectangle 67">
              <a:hlinkClick r:id="rId17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9" name="Round Same Side Corner Rectangle 68">
              <a:hlinkClick r:id="rId18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0" name="Round Same Side Corner Rectangle 69">
              <a:hlinkClick r:id="rId19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1" name="Round Same Side Corner Rectangle 70">
              <a:hlinkClick r:id="rId20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2" name="Round Same Side Corner Rectangle 71">
              <a:hlinkClick r:id="rId21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ound Same Side Corner Rectangle 73">
              <a:hlinkClick r:id="rId22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5" name="Round Same Side Corner Rectangle 74">
              <a:hlinkClick r:id="rId23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425171"/>
            <a:ext cx="8229600" cy="1143000"/>
          </a:xfrm>
        </p:spPr>
        <p:txBody>
          <a:bodyPr/>
          <a:lstStyle/>
          <a:p>
            <a:r>
              <a:rPr lang="en-NZ" dirty="0" smtClean="0"/>
              <a:t>Service develop</a:t>
            </a:r>
            <a:endParaRPr lang="en-NZ" dirty="0"/>
          </a:p>
        </p:txBody>
      </p:sp>
      <p:pic>
        <p:nvPicPr>
          <p:cNvPr id="25" name="Picture 24" descr="ALL SERVICE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1" name="Round Same Side Corner Rectangle 10">
            <a:hlinkClick r:id="rId3" action="ppaction://hlinksldjump"/>
          </p:cNvPr>
          <p:cNvSpPr/>
          <p:nvPr/>
        </p:nvSpPr>
        <p:spPr>
          <a:xfrm>
            <a:off x="13081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rgbClr val="F2F2F2"/>
                </a:solidFill>
              </a:rPr>
              <a:t>YOUR NETWORK</a:t>
            </a:r>
            <a:endParaRPr lang="en-NZ" sz="900" dirty="0">
              <a:solidFill>
                <a:srgbClr val="F2F2F2"/>
              </a:solidFill>
            </a:endParaRPr>
          </a:p>
        </p:txBody>
      </p:sp>
      <p:sp>
        <p:nvSpPr>
          <p:cNvPr id="4" name="Round Same Side Corner Rectangle 3">
            <a:hlinkClick r:id="rId4" action="ppaction://hlinksldjump"/>
          </p:cNvPr>
          <p:cNvSpPr/>
          <p:nvPr/>
        </p:nvSpPr>
        <p:spPr>
          <a:xfrm>
            <a:off x="2622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GP LINKAGES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Round Same Side Corner Rectangle 4">
            <a:hlinkClick r:id="rId5" action="ppaction://hlinksldjump"/>
          </p:cNvPr>
          <p:cNvSpPr/>
          <p:nvPr/>
        </p:nvSpPr>
        <p:spPr>
          <a:xfrm>
            <a:off x="39433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COMMUNICATION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Round Same Side Corner Rectangle 6">
            <a:hlinkClick r:id="rId6" action="ppaction://hlinksldjump"/>
          </p:cNvPr>
          <p:cNvSpPr/>
          <p:nvPr/>
        </p:nvSpPr>
        <p:spPr>
          <a:xfrm>
            <a:off x="6559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CULTURE CARRIERS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Round Same Side Corner Rectangle 7">
            <a:hlinkClick r:id="rId7" action="ppaction://hlinksldjump"/>
          </p:cNvPr>
          <p:cNvSpPr/>
          <p:nvPr/>
        </p:nvSpPr>
        <p:spPr>
          <a:xfrm>
            <a:off x="78740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CONCLUSION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90499"/>
            <a:ext cx="9144000" cy="30481"/>
          </a:xfrm>
          <a:prstGeom prst="line">
            <a:avLst/>
          </a:prstGeom>
          <a:ln w="31750">
            <a:solidFill>
              <a:srgbClr val="FF5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Same Side Corner Rectangle 9">
            <a:hlinkClick r:id="rId8" action="ppaction://hlinksldjump"/>
          </p:cNvPr>
          <p:cNvSpPr/>
          <p:nvPr/>
        </p:nvSpPr>
        <p:spPr>
          <a:xfrm>
            <a:off x="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HOME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Round Same Side Corner Rectangle 5">
            <a:hlinkClick r:id="rId4" action="ppaction://hlinksldjump"/>
          </p:cNvPr>
          <p:cNvSpPr/>
          <p:nvPr/>
        </p:nvSpPr>
        <p:spPr>
          <a:xfrm>
            <a:off x="52514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F4F4F4"/>
              </a:gs>
              <a:gs pos="64000">
                <a:srgbClr val="D9D9D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b="1" dirty="0" smtClean="0">
                <a:solidFill>
                  <a:srgbClr val="FF5229"/>
                </a:solidFill>
              </a:rPr>
              <a:t>SERVICE DEVELOP</a:t>
            </a:r>
            <a:endParaRPr lang="en-NZ" sz="900" b="1" dirty="0">
              <a:solidFill>
                <a:srgbClr val="FF5229"/>
              </a:solidFill>
            </a:endParaRPr>
          </a:p>
        </p:txBody>
      </p:sp>
      <p:sp>
        <p:nvSpPr>
          <p:cNvPr id="12" name="Round Same Side Corner Rectangle 11">
            <a:hlinkHover r:id="rId9" action="ppaction://hlinksldjump"/>
          </p:cNvPr>
          <p:cNvSpPr/>
          <p:nvPr/>
        </p:nvSpPr>
        <p:spPr>
          <a:xfrm>
            <a:off x="2171700" y="6454141"/>
            <a:ext cx="4609429" cy="40385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b="1" dirty="0" smtClean="0">
                <a:solidFill>
                  <a:schemeClr val="tx2"/>
                </a:solidFill>
              </a:rPr>
              <a:t>PLACE CURSOR HERE TO VIEW RESPONSES FOR ALL SERVICE DEVELOPMENTS</a:t>
            </a:r>
            <a:endParaRPr lang="en-NZ" sz="1000" b="1" dirty="0">
              <a:solidFill>
                <a:schemeClr val="tx2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790834" y="3935443"/>
            <a:ext cx="1290655" cy="1999308"/>
            <a:chOff x="7790834" y="3430708"/>
            <a:chExt cx="1290655" cy="1999308"/>
          </a:xfrm>
        </p:grpSpPr>
        <p:sp>
          <p:nvSpPr>
            <p:cNvPr id="15" name="Rounded Rectangle 14">
              <a:hlinkClick r:id="rId10" action="ppaction://hlinksldjump"/>
            </p:cNvPr>
            <p:cNvSpPr/>
            <p:nvPr/>
          </p:nvSpPr>
          <p:spPr>
            <a:xfrm>
              <a:off x="7790834" y="3430708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POINT OF CARE INR</a:t>
              </a:r>
            </a:p>
          </p:txBody>
        </p:sp>
        <p:sp>
          <p:nvSpPr>
            <p:cNvPr id="16" name="Rounded Rectangle 15">
              <a:hlinkClick r:id="rId11" action="ppaction://hlinksldjump"/>
            </p:cNvPr>
            <p:cNvSpPr/>
            <p:nvPr/>
          </p:nvSpPr>
          <p:spPr>
            <a:xfrm>
              <a:off x="7796934" y="385376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EMERGENCY CONTRACEPTIVE PILL</a:t>
              </a:r>
            </a:p>
          </p:txBody>
        </p:sp>
        <p:sp>
          <p:nvSpPr>
            <p:cNvPr id="17" name="Rounded Rectangle 16">
              <a:hlinkClick r:id="rId12" action="ppaction://hlinksldjump"/>
            </p:cNvPr>
            <p:cNvSpPr/>
            <p:nvPr/>
          </p:nvSpPr>
          <p:spPr>
            <a:xfrm>
              <a:off x="7794567" y="42695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E-PRESCRIBING</a:t>
              </a:r>
            </a:p>
          </p:txBody>
        </p:sp>
        <p:sp>
          <p:nvSpPr>
            <p:cNvPr id="19" name="Rounded Rectangle 18">
              <a:hlinkClick r:id="rId13" action="ppaction://hlinksldjump"/>
            </p:cNvPr>
            <p:cNvSpPr/>
            <p:nvPr/>
          </p:nvSpPr>
          <p:spPr>
            <a:xfrm>
              <a:off x="7809134" y="5084576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MEDICINES UTILISATION REVIEW</a:t>
              </a:r>
            </a:p>
          </p:txBody>
        </p:sp>
        <p:sp>
          <p:nvSpPr>
            <p:cNvPr id="22" name="Rounded Rectangle 21">
              <a:hlinkClick r:id="rId14" action="ppaction://hlinksldjump"/>
            </p:cNvPr>
            <p:cNvSpPr/>
            <p:nvPr/>
          </p:nvSpPr>
          <p:spPr>
            <a:xfrm>
              <a:off x="7811489" y="4676139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FEE FOR NON-DISPENSING SERVICES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425171"/>
            <a:ext cx="8229600" cy="1143000"/>
          </a:xfrm>
        </p:spPr>
        <p:txBody>
          <a:bodyPr/>
          <a:lstStyle/>
          <a:p>
            <a:r>
              <a:rPr lang="en-NZ" dirty="0" smtClean="0"/>
              <a:t>Service develop</a:t>
            </a:r>
            <a:endParaRPr lang="en-NZ" dirty="0"/>
          </a:p>
        </p:txBody>
      </p:sp>
      <p:pic>
        <p:nvPicPr>
          <p:cNvPr id="25" name="Picture 24" descr="ALL SERVICE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1" name="Round Same Side Corner Rectangle 10">
            <a:hlinkClick r:id="rId3" action="ppaction://hlinksldjump"/>
          </p:cNvPr>
          <p:cNvSpPr/>
          <p:nvPr/>
        </p:nvSpPr>
        <p:spPr>
          <a:xfrm>
            <a:off x="13081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rgbClr val="F2F2F2"/>
                </a:solidFill>
              </a:rPr>
              <a:t>YOUR NETWORK</a:t>
            </a:r>
            <a:endParaRPr lang="en-NZ" sz="900" dirty="0">
              <a:solidFill>
                <a:srgbClr val="F2F2F2"/>
              </a:solidFill>
            </a:endParaRPr>
          </a:p>
        </p:txBody>
      </p:sp>
      <p:sp>
        <p:nvSpPr>
          <p:cNvPr id="4" name="Round Same Side Corner Rectangle 3">
            <a:hlinkClick r:id="rId4" action="ppaction://hlinksldjump"/>
          </p:cNvPr>
          <p:cNvSpPr/>
          <p:nvPr/>
        </p:nvSpPr>
        <p:spPr>
          <a:xfrm>
            <a:off x="2622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GP LINKAGES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Round Same Side Corner Rectangle 4">
            <a:hlinkClick r:id="rId5" action="ppaction://hlinksldjump"/>
          </p:cNvPr>
          <p:cNvSpPr/>
          <p:nvPr/>
        </p:nvSpPr>
        <p:spPr>
          <a:xfrm>
            <a:off x="39433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COMMUNICATION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Round Same Side Corner Rectangle 6">
            <a:hlinkClick r:id="rId6" action="ppaction://hlinksldjump"/>
          </p:cNvPr>
          <p:cNvSpPr/>
          <p:nvPr/>
        </p:nvSpPr>
        <p:spPr>
          <a:xfrm>
            <a:off x="6559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CULTURE CARRIERS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Round Same Side Corner Rectangle 7">
            <a:hlinkClick r:id="rId7" action="ppaction://hlinksldjump"/>
          </p:cNvPr>
          <p:cNvSpPr/>
          <p:nvPr/>
        </p:nvSpPr>
        <p:spPr>
          <a:xfrm>
            <a:off x="78740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CONCLUSION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90499"/>
            <a:ext cx="9144000" cy="30481"/>
          </a:xfrm>
          <a:prstGeom prst="line">
            <a:avLst/>
          </a:prstGeom>
          <a:ln w="31750">
            <a:solidFill>
              <a:srgbClr val="FF5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Same Side Corner Rectangle 9">
            <a:hlinkClick r:id="rId8" action="ppaction://hlinksldjump"/>
          </p:cNvPr>
          <p:cNvSpPr/>
          <p:nvPr/>
        </p:nvSpPr>
        <p:spPr>
          <a:xfrm>
            <a:off x="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HOME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Round Same Side Corner Rectangle 5">
            <a:hlinkClick r:id="rId4" action="ppaction://hlinksldjump"/>
          </p:cNvPr>
          <p:cNvSpPr/>
          <p:nvPr/>
        </p:nvSpPr>
        <p:spPr>
          <a:xfrm>
            <a:off x="52514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F4F4F4"/>
              </a:gs>
              <a:gs pos="64000">
                <a:srgbClr val="D9D9D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b="1" dirty="0" smtClean="0">
                <a:solidFill>
                  <a:srgbClr val="FF5229"/>
                </a:solidFill>
              </a:rPr>
              <a:t>SERVICE DEVELOP</a:t>
            </a:r>
            <a:endParaRPr lang="en-NZ" sz="900" b="1" dirty="0">
              <a:solidFill>
                <a:srgbClr val="FF5229"/>
              </a:solidFill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>
            <a:off x="2171700" y="6454141"/>
            <a:ext cx="4609429" cy="40385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b="1" dirty="0" smtClean="0">
                <a:solidFill>
                  <a:schemeClr val="tx2"/>
                </a:solidFill>
              </a:rPr>
              <a:t>PLACE CURSOR HERE TO VIEW RESPONSES FOR ALL SERVICE DEVELOPMENTS</a:t>
            </a:r>
            <a:endParaRPr lang="en-NZ" sz="1000" b="1" dirty="0">
              <a:solidFill>
                <a:schemeClr val="tx2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790834" y="3935443"/>
            <a:ext cx="1290655" cy="1999308"/>
            <a:chOff x="7790834" y="3430708"/>
            <a:chExt cx="1290655" cy="1999308"/>
          </a:xfrm>
        </p:grpSpPr>
        <p:sp>
          <p:nvSpPr>
            <p:cNvPr id="24" name="Rounded Rectangle 23">
              <a:hlinkClick r:id="rId9" action="ppaction://hlinksldjump"/>
            </p:cNvPr>
            <p:cNvSpPr/>
            <p:nvPr/>
          </p:nvSpPr>
          <p:spPr>
            <a:xfrm>
              <a:off x="7790834" y="3430708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POINT OF CARE INR</a:t>
              </a:r>
            </a:p>
          </p:txBody>
        </p:sp>
        <p:sp>
          <p:nvSpPr>
            <p:cNvPr id="26" name="Rounded Rectangle 25">
              <a:hlinkClick r:id="rId10" action="ppaction://hlinksldjump"/>
            </p:cNvPr>
            <p:cNvSpPr/>
            <p:nvPr/>
          </p:nvSpPr>
          <p:spPr>
            <a:xfrm>
              <a:off x="7796934" y="385376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EMERGENCY CONTRACEPTIVE PILL</a:t>
              </a:r>
            </a:p>
          </p:txBody>
        </p:sp>
        <p:sp>
          <p:nvSpPr>
            <p:cNvPr id="27" name="Rounded Rectangle 26">
              <a:hlinkClick r:id="rId11" action="ppaction://hlinksldjump"/>
            </p:cNvPr>
            <p:cNvSpPr/>
            <p:nvPr/>
          </p:nvSpPr>
          <p:spPr>
            <a:xfrm>
              <a:off x="7794567" y="42695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E-PRESCRIBING</a:t>
              </a:r>
            </a:p>
          </p:txBody>
        </p:sp>
        <p:sp>
          <p:nvSpPr>
            <p:cNvPr id="28" name="Rounded Rectangle 27">
              <a:hlinkClick r:id="rId12" action="ppaction://hlinksldjump"/>
            </p:cNvPr>
            <p:cNvSpPr/>
            <p:nvPr/>
          </p:nvSpPr>
          <p:spPr>
            <a:xfrm>
              <a:off x="7809134" y="5084576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MEDICINES UTILISATION REVIEW</a:t>
              </a:r>
            </a:p>
          </p:txBody>
        </p:sp>
        <p:sp>
          <p:nvSpPr>
            <p:cNvPr id="29" name="Rounded Rectangle 28">
              <a:hlinkClick r:id="rId13" action="ppaction://hlinksldjump"/>
            </p:cNvPr>
            <p:cNvSpPr/>
            <p:nvPr/>
          </p:nvSpPr>
          <p:spPr>
            <a:xfrm>
              <a:off x="7811489" y="4676139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FEE FOR NON-DISPENSING SERVICES</a:t>
              </a:r>
            </a:p>
          </p:txBody>
        </p:sp>
      </p:grpSp>
      <p:pic>
        <p:nvPicPr>
          <p:cNvPr id="8194" name="Picture 2">
            <a:hlinkHover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8729" y="621791"/>
            <a:ext cx="8755076" cy="56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INR interest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58394" y="62364"/>
            <a:ext cx="8229600" cy="1143000"/>
          </a:xfrm>
        </p:spPr>
        <p:txBody>
          <a:bodyPr/>
          <a:lstStyle/>
          <a:p>
            <a:r>
              <a:rPr lang="en-NZ" dirty="0" smtClean="0"/>
              <a:t>Point of care INR - Interest</a:t>
            </a:r>
            <a:endParaRPr lang="en-NZ" dirty="0"/>
          </a:p>
        </p:txBody>
      </p:sp>
      <p:sp>
        <p:nvSpPr>
          <p:cNvPr id="11" name="Round Same Side Corner Rectangle 10">
            <a:hlinkClick r:id="rId3" action="ppaction://hlinksldjump"/>
          </p:cNvPr>
          <p:cNvSpPr/>
          <p:nvPr/>
        </p:nvSpPr>
        <p:spPr>
          <a:xfrm>
            <a:off x="13081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rgbClr val="F2F2F2"/>
                </a:solidFill>
              </a:rPr>
              <a:t>YOUR NETWORK</a:t>
            </a:r>
            <a:endParaRPr lang="en-NZ" sz="900" dirty="0">
              <a:solidFill>
                <a:srgbClr val="F2F2F2"/>
              </a:solidFill>
            </a:endParaRPr>
          </a:p>
        </p:txBody>
      </p:sp>
      <p:sp>
        <p:nvSpPr>
          <p:cNvPr id="4" name="Round Same Side Corner Rectangle 3">
            <a:hlinkClick r:id="rId4" action="ppaction://hlinksldjump"/>
          </p:cNvPr>
          <p:cNvSpPr/>
          <p:nvPr/>
        </p:nvSpPr>
        <p:spPr>
          <a:xfrm>
            <a:off x="2622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GP LINKAGES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Round Same Side Corner Rectangle 4">
            <a:hlinkClick r:id="rId5" action="ppaction://hlinksldjump"/>
          </p:cNvPr>
          <p:cNvSpPr/>
          <p:nvPr/>
        </p:nvSpPr>
        <p:spPr>
          <a:xfrm>
            <a:off x="39433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COMMUNICATION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Round Same Side Corner Rectangle 6">
            <a:hlinkClick r:id="rId6" action="ppaction://hlinksldjump"/>
          </p:cNvPr>
          <p:cNvSpPr/>
          <p:nvPr/>
        </p:nvSpPr>
        <p:spPr>
          <a:xfrm>
            <a:off x="6559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CULTURE CARRIERS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Round Same Side Corner Rectangle 7">
            <a:hlinkClick r:id="rId7" action="ppaction://hlinksldjump"/>
          </p:cNvPr>
          <p:cNvSpPr/>
          <p:nvPr/>
        </p:nvSpPr>
        <p:spPr>
          <a:xfrm>
            <a:off x="78740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CONCLUSION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90499"/>
            <a:ext cx="9144000" cy="30481"/>
          </a:xfrm>
          <a:prstGeom prst="line">
            <a:avLst/>
          </a:prstGeom>
          <a:ln w="31750">
            <a:solidFill>
              <a:srgbClr val="FF5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Same Side Corner Rectangle 9">
            <a:hlinkClick r:id="rId8" action="ppaction://hlinksldjump"/>
          </p:cNvPr>
          <p:cNvSpPr/>
          <p:nvPr/>
        </p:nvSpPr>
        <p:spPr>
          <a:xfrm>
            <a:off x="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HOME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Round Same Side Corner Rectangle 5">
            <a:hlinkClick r:id="rId4" action="ppaction://hlinksldjump"/>
          </p:cNvPr>
          <p:cNvSpPr/>
          <p:nvPr/>
        </p:nvSpPr>
        <p:spPr>
          <a:xfrm>
            <a:off x="52514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F4F4F4"/>
              </a:gs>
              <a:gs pos="64000">
                <a:srgbClr val="D9D9D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b="1" dirty="0" smtClean="0">
                <a:solidFill>
                  <a:srgbClr val="FF5229"/>
                </a:solidFill>
              </a:rPr>
              <a:t>SERVICE DEVELOP</a:t>
            </a:r>
            <a:endParaRPr lang="en-NZ" sz="900" b="1" dirty="0">
              <a:solidFill>
                <a:srgbClr val="FF5229"/>
              </a:solidFill>
            </a:endParaRPr>
          </a:p>
        </p:txBody>
      </p:sp>
      <p:grpSp>
        <p:nvGrpSpPr>
          <p:cNvPr id="20" name="Group 30"/>
          <p:cNvGrpSpPr/>
          <p:nvPr/>
        </p:nvGrpSpPr>
        <p:grpSpPr>
          <a:xfrm>
            <a:off x="2816353" y="6454141"/>
            <a:ext cx="3635654" cy="403859"/>
            <a:chOff x="2661233" y="6454141"/>
            <a:chExt cx="2238890" cy="403859"/>
          </a:xfrm>
        </p:grpSpPr>
        <p:sp>
          <p:nvSpPr>
            <p:cNvPr id="23" name="Round Same Side Corner Rectangle 22"/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INTEREST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24" name="Round Same Side Corner Rectangle 23">
              <a:hlinkClick r:id="rId9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CAPACITY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95798" y="5193579"/>
            <a:ext cx="1020934" cy="626470"/>
            <a:chOff x="5567984" y="5000295"/>
            <a:chExt cx="1020934" cy="626470"/>
          </a:xfrm>
        </p:grpSpPr>
        <p:sp>
          <p:nvSpPr>
            <p:cNvPr id="27" name="Rounded Rectangle 26"/>
            <p:cNvSpPr/>
            <p:nvPr/>
          </p:nvSpPr>
          <p:spPr>
            <a:xfrm>
              <a:off x="5567984" y="5000295"/>
              <a:ext cx="951879" cy="6223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826901" y="5411321"/>
              <a:ext cx="7620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 response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631800" y="5450973"/>
              <a:ext cx="132556" cy="123825"/>
            </a:xfrm>
            <a:prstGeom prst="ellipse">
              <a:avLst/>
            </a:prstGeom>
            <a:solidFill>
              <a:srgbClr val="4F4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30" name="Oval 29"/>
            <p:cNvSpPr/>
            <p:nvPr/>
          </p:nvSpPr>
          <p:spPr>
            <a:xfrm>
              <a:off x="5628027" y="5259387"/>
              <a:ext cx="132556" cy="1238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31" name="Oval 30"/>
            <p:cNvSpPr/>
            <p:nvPr/>
          </p:nvSpPr>
          <p:spPr>
            <a:xfrm>
              <a:off x="5619493" y="5067972"/>
              <a:ext cx="132556" cy="12382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826911" y="5211297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826914" y="5016033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Yes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790834" y="3935443"/>
            <a:ext cx="1290655" cy="1999308"/>
            <a:chOff x="7790834" y="3430708"/>
            <a:chExt cx="1290655" cy="1999308"/>
          </a:xfrm>
        </p:grpSpPr>
        <p:sp>
          <p:nvSpPr>
            <p:cNvPr id="35" name="Rounded Rectangle 34">
              <a:hlinkClick r:id="rId10" action="ppaction://hlinksldjump"/>
            </p:cNvPr>
            <p:cNvSpPr/>
            <p:nvPr/>
          </p:nvSpPr>
          <p:spPr>
            <a:xfrm>
              <a:off x="7790834" y="3430708"/>
              <a:ext cx="1270000" cy="34544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POINT OF CARE INR</a:t>
              </a:r>
            </a:p>
          </p:txBody>
        </p:sp>
        <p:sp>
          <p:nvSpPr>
            <p:cNvPr id="36" name="Rounded Rectangle 35">
              <a:hlinkClick r:id="rId11" action="ppaction://hlinksldjump"/>
            </p:cNvPr>
            <p:cNvSpPr/>
            <p:nvPr/>
          </p:nvSpPr>
          <p:spPr>
            <a:xfrm>
              <a:off x="7796934" y="385376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EMERGENCY CONTRACEPTIVE PILL</a:t>
              </a:r>
            </a:p>
          </p:txBody>
        </p:sp>
        <p:sp>
          <p:nvSpPr>
            <p:cNvPr id="37" name="Rounded Rectangle 36">
              <a:hlinkClick r:id="rId12" action="ppaction://hlinksldjump"/>
            </p:cNvPr>
            <p:cNvSpPr/>
            <p:nvPr/>
          </p:nvSpPr>
          <p:spPr>
            <a:xfrm>
              <a:off x="7794567" y="42695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E-PRESCRIBING</a:t>
              </a:r>
            </a:p>
          </p:txBody>
        </p:sp>
        <p:sp>
          <p:nvSpPr>
            <p:cNvPr id="38" name="Rounded Rectangle 37">
              <a:hlinkClick r:id="rId13" action="ppaction://hlinksldjump"/>
            </p:cNvPr>
            <p:cNvSpPr/>
            <p:nvPr/>
          </p:nvSpPr>
          <p:spPr>
            <a:xfrm>
              <a:off x="7809134" y="5084576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MEDICINES UTILISATION REVIEW</a:t>
              </a:r>
            </a:p>
          </p:txBody>
        </p:sp>
        <p:sp>
          <p:nvSpPr>
            <p:cNvPr id="39" name="Rounded Rectangle 38">
              <a:hlinkClick r:id="rId14" action="ppaction://hlinksldjump"/>
            </p:cNvPr>
            <p:cNvSpPr/>
            <p:nvPr/>
          </p:nvSpPr>
          <p:spPr>
            <a:xfrm>
              <a:off x="7811489" y="4676139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FEE FOR NON-DISPENSING SERVICES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INR capacity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58394" y="69679"/>
            <a:ext cx="8229600" cy="1143000"/>
          </a:xfrm>
        </p:spPr>
        <p:txBody>
          <a:bodyPr/>
          <a:lstStyle/>
          <a:p>
            <a:r>
              <a:rPr lang="en-NZ" dirty="0" smtClean="0"/>
              <a:t>Point of care INR - Capacity</a:t>
            </a:r>
            <a:endParaRPr lang="en-NZ" dirty="0"/>
          </a:p>
        </p:txBody>
      </p:sp>
      <p:sp>
        <p:nvSpPr>
          <p:cNvPr id="11" name="Round Same Side Corner Rectangle 10">
            <a:hlinkClick r:id="rId3" action="ppaction://hlinksldjump"/>
          </p:cNvPr>
          <p:cNvSpPr/>
          <p:nvPr/>
        </p:nvSpPr>
        <p:spPr>
          <a:xfrm>
            <a:off x="13081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rgbClr val="F2F2F2"/>
                </a:solidFill>
              </a:rPr>
              <a:t>YOUR NETWORK</a:t>
            </a:r>
            <a:endParaRPr lang="en-NZ" sz="900" dirty="0">
              <a:solidFill>
                <a:srgbClr val="F2F2F2"/>
              </a:solidFill>
            </a:endParaRPr>
          </a:p>
        </p:txBody>
      </p:sp>
      <p:sp>
        <p:nvSpPr>
          <p:cNvPr id="4" name="Round Same Side Corner Rectangle 3">
            <a:hlinkClick r:id="rId4" action="ppaction://hlinksldjump"/>
          </p:cNvPr>
          <p:cNvSpPr/>
          <p:nvPr/>
        </p:nvSpPr>
        <p:spPr>
          <a:xfrm>
            <a:off x="2622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GP LINKAGES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Round Same Side Corner Rectangle 4">
            <a:hlinkClick r:id="rId5" action="ppaction://hlinksldjump"/>
          </p:cNvPr>
          <p:cNvSpPr/>
          <p:nvPr/>
        </p:nvSpPr>
        <p:spPr>
          <a:xfrm>
            <a:off x="39433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COMMUNICATION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Round Same Side Corner Rectangle 6">
            <a:hlinkClick r:id="rId6" action="ppaction://hlinksldjump"/>
          </p:cNvPr>
          <p:cNvSpPr/>
          <p:nvPr/>
        </p:nvSpPr>
        <p:spPr>
          <a:xfrm>
            <a:off x="6559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CULTURE CARRIERS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Round Same Side Corner Rectangle 7">
            <a:hlinkClick r:id="rId7" action="ppaction://hlinksldjump"/>
          </p:cNvPr>
          <p:cNvSpPr/>
          <p:nvPr/>
        </p:nvSpPr>
        <p:spPr>
          <a:xfrm>
            <a:off x="78740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CONCLUSION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90499"/>
            <a:ext cx="9144000" cy="30481"/>
          </a:xfrm>
          <a:prstGeom prst="line">
            <a:avLst/>
          </a:prstGeom>
          <a:ln w="31750">
            <a:solidFill>
              <a:srgbClr val="FF5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Same Side Corner Rectangle 9">
            <a:hlinkClick r:id="rId8" action="ppaction://hlinksldjump"/>
          </p:cNvPr>
          <p:cNvSpPr/>
          <p:nvPr/>
        </p:nvSpPr>
        <p:spPr>
          <a:xfrm>
            <a:off x="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HOME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Round Same Side Corner Rectangle 5">
            <a:hlinkClick r:id="rId4" action="ppaction://hlinksldjump"/>
          </p:cNvPr>
          <p:cNvSpPr/>
          <p:nvPr/>
        </p:nvSpPr>
        <p:spPr>
          <a:xfrm>
            <a:off x="52514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F4F4F4"/>
              </a:gs>
              <a:gs pos="64000">
                <a:srgbClr val="D9D9D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b="1" dirty="0" smtClean="0">
                <a:solidFill>
                  <a:srgbClr val="FF5229"/>
                </a:solidFill>
              </a:rPr>
              <a:t>SERVICE DEVELOP</a:t>
            </a:r>
            <a:endParaRPr lang="en-NZ" sz="900" b="1" dirty="0">
              <a:solidFill>
                <a:srgbClr val="FF5229"/>
              </a:solidFill>
            </a:endParaRPr>
          </a:p>
        </p:txBody>
      </p:sp>
      <p:sp>
        <p:nvSpPr>
          <p:cNvPr id="14" name="Round Same Side Corner Rectangle 13">
            <a:hlinkClick r:id="rId9" action="ppaction://hlinksldjump"/>
          </p:cNvPr>
          <p:cNvSpPr/>
          <p:nvPr/>
        </p:nvSpPr>
        <p:spPr>
          <a:xfrm>
            <a:off x="2814653" y="6454141"/>
            <a:ext cx="1792704" cy="403859"/>
          </a:xfrm>
          <a:prstGeom prst="round2SameRect">
            <a:avLst/>
          </a:prstGeom>
          <a:gradFill>
            <a:gsLst>
              <a:gs pos="43000">
                <a:schemeClr val="tx1">
                  <a:lumMod val="95000"/>
                </a:schemeClr>
              </a:gs>
              <a:gs pos="80000">
                <a:schemeClr val="tx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rgbClr val="FF0000"/>
                </a:solidFill>
              </a:rPr>
              <a:t>INTEREST</a:t>
            </a:r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15" name="Round Same Side Corner Rectangle 14"/>
          <p:cNvSpPr/>
          <p:nvPr/>
        </p:nvSpPr>
        <p:spPr>
          <a:xfrm>
            <a:off x="4659733" y="6454141"/>
            <a:ext cx="1792704" cy="40385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chemeClr val="tx2"/>
                </a:solidFill>
              </a:rPr>
              <a:t>CAPACITY</a:t>
            </a:r>
            <a:endParaRPr lang="en-NZ" sz="1000" dirty="0">
              <a:solidFill>
                <a:schemeClr val="tx2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095798" y="5193579"/>
            <a:ext cx="1020934" cy="626470"/>
            <a:chOff x="5567984" y="5000295"/>
            <a:chExt cx="1020934" cy="626470"/>
          </a:xfrm>
        </p:grpSpPr>
        <p:sp>
          <p:nvSpPr>
            <p:cNvPr id="17" name="Rounded Rectangle 16"/>
            <p:cNvSpPr/>
            <p:nvPr/>
          </p:nvSpPr>
          <p:spPr>
            <a:xfrm>
              <a:off x="5567984" y="5000295"/>
              <a:ext cx="951879" cy="6223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26901" y="5411321"/>
              <a:ext cx="7620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 response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631800" y="5450973"/>
              <a:ext cx="132556" cy="123825"/>
            </a:xfrm>
            <a:prstGeom prst="ellipse">
              <a:avLst/>
            </a:prstGeom>
            <a:solidFill>
              <a:srgbClr val="4F4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20" name="Oval 19"/>
            <p:cNvSpPr/>
            <p:nvPr/>
          </p:nvSpPr>
          <p:spPr>
            <a:xfrm>
              <a:off x="5628027" y="5259387"/>
              <a:ext cx="132556" cy="1238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21" name="Oval 20"/>
            <p:cNvSpPr/>
            <p:nvPr/>
          </p:nvSpPr>
          <p:spPr>
            <a:xfrm>
              <a:off x="5619493" y="5067972"/>
              <a:ext cx="132556" cy="12382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26911" y="5211297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26914" y="5016033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Yes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790834" y="3935443"/>
            <a:ext cx="1290655" cy="1999308"/>
            <a:chOff x="7790834" y="3430708"/>
            <a:chExt cx="1290655" cy="1999308"/>
          </a:xfrm>
        </p:grpSpPr>
        <p:sp>
          <p:nvSpPr>
            <p:cNvPr id="27" name="Rounded Rectangle 26">
              <a:hlinkClick r:id="rId9" action="ppaction://hlinksldjump"/>
            </p:cNvPr>
            <p:cNvSpPr/>
            <p:nvPr/>
          </p:nvSpPr>
          <p:spPr>
            <a:xfrm>
              <a:off x="7790834" y="3430708"/>
              <a:ext cx="1270000" cy="34544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POINT OF CARE INR</a:t>
              </a:r>
            </a:p>
          </p:txBody>
        </p:sp>
        <p:sp>
          <p:nvSpPr>
            <p:cNvPr id="28" name="Rounded Rectangle 27">
              <a:hlinkClick r:id="rId10" action="ppaction://hlinksldjump"/>
            </p:cNvPr>
            <p:cNvSpPr/>
            <p:nvPr/>
          </p:nvSpPr>
          <p:spPr>
            <a:xfrm>
              <a:off x="7796934" y="385376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EMERGENCY CONTRACEPTIVE PILL</a:t>
              </a:r>
            </a:p>
          </p:txBody>
        </p:sp>
        <p:sp>
          <p:nvSpPr>
            <p:cNvPr id="29" name="Rounded Rectangle 28">
              <a:hlinkClick r:id="rId11" action="ppaction://hlinksldjump"/>
            </p:cNvPr>
            <p:cNvSpPr/>
            <p:nvPr/>
          </p:nvSpPr>
          <p:spPr>
            <a:xfrm>
              <a:off x="7794567" y="42695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E-PRESCRIBING</a:t>
              </a:r>
            </a:p>
          </p:txBody>
        </p:sp>
        <p:sp>
          <p:nvSpPr>
            <p:cNvPr id="30" name="Rounded Rectangle 29">
              <a:hlinkClick r:id="rId12" action="ppaction://hlinksldjump"/>
            </p:cNvPr>
            <p:cNvSpPr/>
            <p:nvPr/>
          </p:nvSpPr>
          <p:spPr>
            <a:xfrm>
              <a:off x="7809134" y="5084576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MEDICINES UTILISATION REVIEW</a:t>
              </a:r>
            </a:p>
          </p:txBody>
        </p:sp>
        <p:sp>
          <p:nvSpPr>
            <p:cNvPr id="31" name="Rounded Rectangle 30">
              <a:hlinkClick r:id="rId13" action="ppaction://hlinksldjump"/>
            </p:cNvPr>
            <p:cNvSpPr/>
            <p:nvPr/>
          </p:nvSpPr>
          <p:spPr>
            <a:xfrm>
              <a:off x="7811489" y="4676139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FEE FOR NON-DISPENSING SERVICES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Pill interest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270670"/>
            <a:ext cx="9144000" cy="722559"/>
          </a:xfrm>
        </p:spPr>
        <p:txBody>
          <a:bodyPr>
            <a:normAutofit/>
          </a:bodyPr>
          <a:lstStyle/>
          <a:p>
            <a:r>
              <a:rPr lang="en-NZ" sz="3600" dirty="0" smtClean="0"/>
              <a:t>Free Emergency Contraceptive Pill - Interest</a:t>
            </a:r>
            <a:endParaRPr lang="en-NZ" sz="3600" dirty="0"/>
          </a:p>
        </p:txBody>
      </p:sp>
      <p:sp>
        <p:nvSpPr>
          <p:cNvPr id="11" name="Round Same Side Corner Rectangle 10">
            <a:hlinkClick r:id="rId3" action="ppaction://hlinksldjump"/>
          </p:cNvPr>
          <p:cNvSpPr/>
          <p:nvPr/>
        </p:nvSpPr>
        <p:spPr>
          <a:xfrm>
            <a:off x="13081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rgbClr val="F2F2F2"/>
                </a:solidFill>
              </a:rPr>
              <a:t>YOUR NETWORK</a:t>
            </a:r>
            <a:endParaRPr lang="en-NZ" sz="900" dirty="0">
              <a:solidFill>
                <a:srgbClr val="F2F2F2"/>
              </a:solidFill>
            </a:endParaRPr>
          </a:p>
        </p:txBody>
      </p:sp>
      <p:sp>
        <p:nvSpPr>
          <p:cNvPr id="4" name="Round Same Side Corner Rectangle 3">
            <a:hlinkClick r:id="rId4" action="ppaction://hlinksldjump"/>
          </p:cNvPr>
          <p:cNvSpPr/>
          <p:nvPr/>
        </p:nvSpPr>
        <p:spPr>
          <a:xfrm>
            <a:off x="2622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GP LINKAGES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Round Same Side Corner Rectangle 4">
            <a:hlinkClick r:id="rId5" action="ppaction://hlinksldjump"/>
          </p:cNvPr>
          <p:cNvSpPr/>
          <p:nvPr/>
        </p:nvSpPr>
        <p:spPr>
          <a:xfrm>
            <a:off x="39433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COMMUNICATION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Round Same Side Corner Rectangle 6">
            <a:hlinkClick r:id="rId6" action="ppaction://hlinksldjump"/>
          </p:cNvPr>
          <p:cNvSpPr/>
          <p:nvPr/>
        </p:nvSpPr>
        <p:spPr>
          <a:xfrm>
            <a:off x="6559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CULTURE CARRIERS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Round Same Side Corner Rectangle 7">
            <a:hlinkClick r:id="rId7" action="ppaction://hlinksldjump"/>
          </p:cNvPr>
          <p:cNvSpPr/>
          <p:nvPr/>
        </p:nvSpPr>
        <p:spPr>
          <a:xfrm>
            <a:off x="78740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CONCLUSION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90499"/>
            <a:ext cx="9144000" cy="30481"/>
          </a:xfrm>
          <a:prstGeom prst="line">
            <a:avLst/>
          </a:prstGeom>
          <a:ln w="31750">
            <a:solidFill>
              <a:srgbClr val="FF5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Same Side Corner Rectangle 9">
            <a:hlinkClick r:id="rId8" action="ppaction://hlinksldjump"/>
          </p:cNvPr>
          <p:cNvSpPr/>
          <p:nvPr/>
        </p:nvSpPr>
        <p:spPr>
          <a:xfrm>
            <a:off x="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HOME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Round Same Side Corner Rectangle 5">
            <a:hlinkClick r:id="rId4" action="ppaction://hlinksldjump"/>
          </p:cNvPr>
          <p:cNvSpPr/>
          <p:nvPr/>
        </p:nvSpPr>
        <p:spPr>
          <a:xfrm>
            <a:off x="52514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F4F4F4"/>
              </a:gs>
              <a:gs pos="64000">
                <a:srgbClr val="D9D9D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b="1" dirty="0" smtClean="0">
                <a:solidFill>
                  <a:srgbClr val="FF5229"/>
                </a:solidFill>
              </a:rPr>
              <a:t>SERVICE DEVELOP</a:t>
            </a:r>
            <a:endParaRPr lang="en-NZ" sz="900" b="1" dirty="0">
              <a:solidFill>
                <a:srgbClr val="FF5229"/>
              </a:solidFill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2816353" y="6454141"/>
            <a:ext cx="3635654" cy="403859"/>
            <a:chOff x="2661233" y="6454141"/>
            <a:chExt cx="2238890" cy="403859"/>
          </a:xfrm>
        </p:grpSpPr>
        <p:sp>
          <p:nvSpPr>
            <p:cNvPr id="23" name="Round Same Side Corner Rectangle 22"/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INTEREST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24" name="Round Same Side Corner Rectangle 23">
              <a:hlinkClick r:id="rId9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CAPACITY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95798" y="5193579"/>
            <a:ext cx="1020934" cy="626470"/>
            <a:chOff x="5567984" y="5000295"/>
            <a:chExt cx="1020934" cy="626470"/>
          </a:xfrm>
        </p:grpSpPr>
        <p:sp>
          <p:nvSpPr>
            <p:cNvPr id="15" name="Rounded Rectangle 14"/>
            <p:cNvSpPr/>
            <p:nvPr/>
          </p:nvSpPr>
          <p:spPr>
            <a:xfrm>
              <a:off x="5567984" y="5000295"/>
              <a:ext cx="951879" cy="6223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26901" y="5411321"/>
              <a:ext cx="7620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 response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631800" y="5450973"/>
              <a:ext cx="132556" cy="123825"/>
            </a:xfrm>
            <a:prstGeom prst="ellipse">
              <a:avLst/>
            </a:prstGeom>
            <a:solidFill>
              <a:srgbClr val="4F4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18" name="Oval 17"/>
            <p:cNvSpPr/>
            <p:nvPr/>
          </p:nvSpPr>
          <p:spPr>
            <a:xfrm>
              <a:off x="5628027" y="5259387"/>
              <a:ext cx="132556" cy="1238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19" name="Oval 18"/>
            <p:cNvSpPr/>
            <p:nvPr/>
          </p:nvSpPr>
          <p:spPr>
            <a:xfrm>
              <a:off x="5619493" y="5067972"/>
              <a:ext cx="132556" cy="12382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26911" y="5211297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26914" y="5016033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Yes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790834" y="3935443"/>
            <a:ext cx="1290655" cy="1999308"/>
            <a:chOff x="7790834" y="3430708"/>
            <a:chExt cx="1290655" cy="1999308"/>
          </a:xfrm>
        </p:grpSpPr>
        <p:sp>
          <p:nvSpPr>
            <p:cNvPr id="25" name="Rounded Rectangle 24">
              <a:hlinkClick r:id="rId10" action="ppaction://hlinksldjump"/>
            </p:cNvPr>
            <p:cNvSpPr/>
            <p:nvPr/>
          </p:nvSpPr>
          <p:spPr>
            <a:xfrm>
              <a:off x="7790834" y="3430708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POINT OF CARE INR</a:t>
              </a:r>
            </a:p>
          </p:txBody>
        </p:sp>
        <p:sp>
          <p:nvSpPr>
            <p:cNvPr id="26" name="Rounded Rectangle 25">
              <a:hlinkClick r:id="rId11" action="ppaction://hlinksldjump"/>
            </p:cNvPr>
            <p:cNvSpPr/>
            <p:nvPr/>
          </p:nvSpPr>
          <p:spPr>
            <a:xfrm>
              <a:off x="7796934" y="3853763"/>
              <a:ext cx="1270000" cy="34544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EMERGENCY CONTRACEPTIVE PILL</a:t>
              </a:r>
            </a:p>
          </p:txBody>
        </p:sp>
        <p:sp>
          <p:nvSpPr>
            <p:cNvPr id="27" name="Rounded Rectangle 26">
              <a:hlinkClick r:id="rId12" action="ppaction://hlinksldjump"/>
            </p:cNvPr>
            <p:cNvSpPr/>
            <p:nvPr/>
          </p:nvSpPr>
          <p:spPr>
            <a:xfrm>
              <a:off x="7794567" y="42695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E-PRESCRIBING</a:t>
              </a:r>
            </a:p>
          </p:txBody>
        </p:sp>
        <p:sp>
          <p:nvSpPr>
            <p:cNvPr id="28" name="Rounded Rectangle 27">
              <a:hlinkClick r:id="rId13" action="ppaction://hlinksldjump"/>
            </p:cNvPr>
            <p:cNvSpPr/>
            <p:nvPr/>
          </p:nvSpPr>
          <p:spPr>
            <a:xfrm>
              <a:off x="7809134" y="5084576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MEDICINES UTILISATION REVIEW</a:t>
              </a:r>
            </a:p>
          </p:txBody>
        </p:sp>
        <p:sp>
          <p:nvSpPr>
            <p:cNvPr id="29" name="Rounded Rectangle 28">
              <a:hlinkClick r:id="rId14" action="ppaction://hlinksldjump"/>
            </p:cNvPr>
            <p:cNvSpPr/>
            <p:nvPr/>
          </p:nvSpPr>
          <p:spPr>
            <a:xfrm>
              <a:off x="7811489" y="4676139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FEE FOR NON-DISPENSING SERVICES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Pill capacity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3618" y="84310"/>
            <a:ext cx="8634376" cy="1143000"/>
          </a:xfrm>
        </p:spPr>
        <p:txBody>
          <a:bodyPr>
            <a:noAutofit/>
          </a:bodyPr>
          <a:lstStyle/>
          <a:p>
            <a:r>
              <a:rPr lang="en-NZ" sz="3600" dirty="0" smtClean="0"/>
              <a:t>Free Emergency Contraceptive Pill - Capacity</a:t>
            </a:r>
            <a:endParaRPr lang="en-NZ" sz="3600" dirty="0"/>
          </a:p>
        </p:txBody>
      </p:sp>
      <p:sp>
        <p:nvSpPr>
          <p:cNvPr id="11" name="Round Same Side Corner Rectangle 10">
            <a:hlinkClick r:id="rId3" action="ppaction://hlinksldjump"/>
          </p:cNvPr>
          <p:cNvSpPr/>
          <p:nvPr/>
        </p:nvSpPr>
        <p:spPr>
          <a:xfrm>
            <a:off x="13081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rgbClr val="F2F2F2"/>
                </a:solidFill>
              </a:rPr>
              <a:t>YOUR NETWORK</a:t>
            </a:r>
            <a:endParaRPr lang="en-NZ" sz="900" dirty="0">
              <a:solidFill>
                <a:srgbClr val="F2F2F2"/>
              </a:solidFill>
            </a:endParaRPr>
          </a:p>
        </p:txBody>
      </p:sp>
      <p:sp>
        <p:nvSpPr>
          <p:cNvPr id="4" name="Round Same Side Corner Rectangle 3">
            <a:hlinkClick r:id="rId4" action="ppaction://hlinksldjump"/>
          </p:cNvPr>
          <p:cNvSpPr/>
          <p:nvPr/>
        </p:nvSpPr>
        <p:spPr>
          <a:xfrm>
            <a:off x="2622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GP LINKAGES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Round Same Side Corner Rectangle 4">
            <a:hlinkClick r:id="rId5" action="ppaction://hlinksldjump"/>
          </p:cNvPr>
          <p:cNvSpPr/>
          <p:nvPr/>
        </p:nvSpPr>
        <p:spPr>
          <a:xfrm>
            <a:off x="39433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COMMUNICATION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Round Same Side Corner Rectangle 6">
            <a:hlinkClick r:id="rId6" action="ppaction://hlinksldjump"/>
          </p:cNvPr>
          <p:cNvSpPr/>
          <p:nvPr/>
        </p:nvSpPr>
        <p:spPr>
          <a:xfrm>
            <a:off x="6559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CULTURE CARRIERS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Round Same Side Corner Rectangle 7">
            <a:hlinkClick r:id="rId7" action="ppaction://hlinksldjump"/>
          </p:cNvPr>
          <p:cNvSpPr/>
          <p:nvPr/>
        </p:nvSpPr>
        <p:spPr>
          <a:xfrm>
            <a:off x="78740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CONCLUSION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90499"/>
            <a:ext cx="9144000" cy="30481"/>
          </a:xfrm>
          <a:prstGeom prst="line">
            <a:avLst/>
          </a:prstGeom>
          <a:ln w="31750">
            <a:solidFill>
              <a:srgbClr val="FF5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Same Side Corner Rectangle 9">
            <a:hlinkClick r:id="rId8" action="ppaction://hlinksldjump"/>
          </p:cNvPr>
          <p:cNvSpPr/>
          <p:nvPr/>
        </p:nvSpPr>
        <p:spPr>
          <a:xfrm>
            <a:off x="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HOME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Round Same Side Corner Rectangle 5">
            <a:hlinkClick r:id="rId4" action="ppaction://hlinksldjump"/>
          </p:cNvPr>
          <p:cNvSpPr/>
          <p:nvPr/>
        </p:nvSpPr>
        <p:spPr>
          <a:xfrm>
            <a:off x="52514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F4F4F4"/>
              </a:gs>
              <a:gs pos="64000">
                <a:srgbClr val="D9D9D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b="1" dirty="0" smtClean="0">
                <a:solidFill>
                  <a:srgbClr val="FF5229"/>
                </a:solidFill>
              </a:rPr>
              <a:t>SERVICE DEVELOP</a:t>
            </a:r>
            <a:endParaRPr lang="en-NZ" sz="900" b="1" dirty="0">
              <a:solidFill>
                <a:srgbClr val="FF5229"/>
              </a:solidFill>
            </a:endParaRPr>
          </a:p>
        </p:txBody>
      </p:sp>
      <p:sp>
        <p:nvSpPr>
          <p:cNvPr id="14" name="Round Same Side Corner Rectangle 13">
            <a:hlinkClick r:id="rId9" action="ppaction://hlinksldjump"/>
          </p:cNvPr>
          <p:cNvSpPr/>
          <p:nvPr/>
        </p:nvSpPr>
        <p:spPr>
          <a:xfrm>
            <a:off x="2814653" y="6454141"/>
            <a:ext cx="1792704" cy="403859"/>
          </a:xfrm>
          <a:prstGeom prst="round2SameRect">
            <a:avLst/>
          </a:prstGeom>
          <a:gradFill>
            <a:gsLst>
              <a:gs pos="43000">
                <a:schemeClr val="tx1">
                  <a:lumMod val="95000"/>
                </a:schemeClr>
              </a:gs>
              <a:gs pos="80000">
                <a:schemeClr val="tx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rgbClr val="FF0000"/>
                </a:solidFill>
              </a:rPr>
              <a:t>INTEREST</a:t>
            </a:r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15" name="Round Same Side Corner Rectangle 14"/>
          <p:cNvSpPr/>
          <p:nvPr/>
        </p:nvSpPr>
        <p:spPr>
          <a:xfrm>
            <a:off x="4659733" y="6454141"/>
            <a:ext cx="1792704" cy="40385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chemeClr val="tx2"/>
                </a:solidFill>
              </a:rPr>
              <a:t>CAPACITY</a:t>
            </a:r>
            <a:endParaRPr lang="en-NZ" sz="1000" dirty="0">
              <a:solidFill>
                <a:schemeClr val="tx2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095798" y="5193579"/>
            <a:ext cx="1020934" cy="626470"/>
            <a:chOff x="5567984" y="5000295"/>
            <a:chExt cx="1020934" cy="626470"/>
          </a:xfrm>
        </p:grpSpPr>
        <p:sp>
          <p:nvSpPr>
            <p:cNvPr id="17" name="Rounded Rectangle 16"/>
            <p:cNvSpPr/>
            <p:nvPr/>
          </p:nvSpPr>
          <p:spPr>
            <a:xfrm>
              <a:off x="5567984" y="5000295"/>
              <a:ext cx="951879" cy="6223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26901" y="5411321"/>
              <a:ext cx="7620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 response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631800" y="5450973"/>
              <a:ext cx="132556" cy="123825"/>
            </a:xfrm>
            <a:prstGeom prst="ellipse">
              <a:avLst/>
            </a:prstGeom>
            <a:solidFill>
              <a:srgbClr val="4F4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20" name="Oval 19"/>
            <p:cNvSpPr/>
            <p:nvPr/>
          </p:nvSpPr>
          <p:spPr>
            <a:xfrm>
              <a:off x="5628027" y="5259387"/>
              <a:ext cx="132556" cy="1238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21" name="Oval 20"/>
            <p:cNvSpPr/>
            <p:nvPr/>
          </p:nvSpPr>
          <p:spPr>
            <a:xfrm>
              <a:off x="5619493" y="5067972"/>
              <a:ext cx="132556" cy="12382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26911" y="5211297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26914" y="5016033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Yes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790834" y="3935443"/>
            <a:ext cx="1290655" cy="1999308"/>
            <a:chOff x="7790834" y="3430708"/>
            <a:chExt cx="1290655" cy="1999308"/>
          </a:xfrm>
        </p:grpSpPr>
        <p:sp>
          <p:nvSpPr>
            <p:cNvPr id="25" name="Rounded Rectangle 24">
              <a:hlinkClick r:id="rId10" action="ppaction://hlinksldjump"/>
            </p:cNvPr>
            <p:cNvSpPr/>
            <p:nvPr/>
          </p:nvSpPr>
          <p:spPr>
            <a:xfrm>
              <a:off x="7790834" y="3430708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POINT OF CARE INR</a:t>
              </a:r>
            </a:p>
          </p:txBody>
        </p:sp>
        <p:sp>
          <p:nvSpPr>
            <p:cNvPr id="26" name="Rounded Rectangle 25">
              <a:hlinkClick r:id="rId9" action="ppaction://hlinksldjump"/>
            </p:cNvPr>
            <p:cNvSpPr/>
            <p:nvPr/>
          </p:nvSpPr>
          <p:spPr>
            <a:xfrm>
              <a:off x="7796934" y="3853763"/>
              <a:ext cx="1270000" cy="34544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EMERGENCY CONTRACEPTIVE PILL</a:t>
              </a:r>
            </a:p>
          </p:txBody>
        </p:sp>
        <p:sp>
          <p:nvSpPr>
            <p:cNvPr id="27" name="Rounded Rectangle 26">
              <a:hlinkClick r:id="rId11" action="ppaction://hlinksldjump"/>
            </p:cNvPr>
            <p:cNvSpPr/>
            <p:nvPr/>
          </p:nvSpPr>
          <p:spPr>
            <a:xfrm>
              <a:off x="7794567" y="42695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E-PRESCRIBING</a:t>
              </a:r>
            </a:p>
          </p:txBody>
        </p:sp>
        <p:sp>
          <p:nvSpPr>
            <p:cNvPr id="28" name="Rounded Rectangle 27">
              <a:hlinkClick r:id="rId12" action="ppaction://hlinksldjump"/>
            </p:cNvPr>
            <p:cNvSpPr/>
            <p:nvPr/>
          </p:nvSpPr>
          <p:spPr>
            <a:xfrm>
              <a:off x="7809134" y="5084576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MEDICINES UTILISATION REVIEW</a:t>
              </a:r>
            </a:p>
          </p:txBody>
        </p:sp>
        <p:sp>
          <p:nvSpPr>
            <p:cNvPr id="29" name="Rounded Rectangle 28">
              <a:hlinkClick r:id="rId13" action="ppaction://hlinksldjump"/>
            </p:cNvPr>
            <p:cNvSpPr/>
            <p:nvPr/>
          </p:nvSpPr>
          <p:spPr>
            <a:xfrm>
              <a:off x="7811489" y="4676139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FEE FOR NON-DISPENSING SERVICES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e-prescribing interest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58394" y="142829"/>
            <a:ext cx="8229600" cy="1143000"/>
          </a:xfrm>
        </p:spPr>
        <p:txBody>
          <a:bodyPr/>
          <a:lstStyle/>
          <a:p>
            <a:r>
              <a:rPr lang="en-NZ" dirty="0" smtClean="0"/>
              <a:t>E-Prescribing - Interest</a:t>
            </a:r>
            <a:endParaRPr lang="en-NZ" dirty="0"/>
          </a:p>
        </p:txBody>
      </p:sp>
      <p:sp>
        <p:nvSpPr>
          <p:cNvPr id="11" name="Round Same Side Corner Rectangle 10">
            <a:hlinkClick r:id="rId3" action="ppaction://hlinksldjump"/>
          </p:cNvPr>
          <p:cNvSpPr/>
          <p:nvPr/>
        </p:nvSpPr>
        <p:spPr>
          <a:xfrm>
            <a:off x="13081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rgbClr val="F2F2F2"/>
                </a:solidFill>
              </a:rPr>
              <a:t>YOUR NETWORK</a:t>
            </a:r>
            <a:endParaRPr lang="en-NZ" sz="900" dirty="0">
              <a:solidFill>
                <a:srgbClr val="F2F2F2"/>
              </a:solidFill>
            </a:endParaRPr>
          </a:p>
        </p:txBody>
      </p:sp>
      <p:sp>
        <p:nvSpPr>
          <p:cNvPr id="4" name="Round Same Side Corner Rectangle 3">
            <a:hlinkClick r:id="rId4" action="ppaction://hlinksldjump"/>
          </p:cNvPr>
          <p:cNvSpPr/>
          <p:nvPr/>
        </p:nvSpPr>
        <p:spPr>
          <a:xfrm>
            <a:off x="2622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GP LINKAGES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Round Same Side Corner Rectangle 4">
            <a:hlinkClick r:id="rId5" action="ppaction://hlinksldjump"/>
          </p:cNvPr>
          <p:cNvSpPr/>
          <p:nvPr/>
        </p:nvSpPr>
        <p:spPr>
          <a:xfrm>
            <a:off x="39433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COMMUNICATION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Round Same Side Corner Rectangle 6">
            <a:hlinkClick r:id="rId6" action="ppaction://hlinksldjump"/>
          </p:cNvPr>
          <p:cNvSpPr/>
          <p:nvPr/>
        </p:nvSpPr>
        <p:spPr>
          <a:xfrm>
            <a:off x="6559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CULTURE CARRIERS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Round Same Side Corner Rectangle 7">
            <a:hlinkClick r:id="rId7" action="ppaction://hlinksldjump"/>
          </p:cNvPr>
          <p:cNvSpPr/>
          <p:nvPr/>
        </p:nvSpPr>
        <p:spPr>
          <a:xfrm>
            <a:off x="78740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CONCLUSION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90499"/>
            <a:ext cx="9144000" cy="30481"/>
          </a:xfrm>
          <a:prstGeom prst="line">
            <a:avLst/>
          </a:prstGeom>
          <a:ln w="31750">
            <a:solidFill>
              <a:srgbClr val="FF5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Same Side Corner Rectangle 9">
            <a:hlinkClick r:id="rId8" action="ppaction://hlinksldjump"/>
          </p:cNvPr>
          <p:cNvSpPr/>
          <p:nvPr/>
        </p:nvSpPr>
        <p:spPr>
          <a:xfrm>
            <a:off x="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HOME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Round Same Side Corner Rectangle 5">
            <a:hlinkClick r:id="rId4" action="ppaction://hlinksldjump"/>
          </p:cNvPr>
          <p:cNvSpPr/>
          <p:nvPr/>
        </p:nvSpPr>
        <p:spPr>
          <a:xfrm>
            <a:off x="52514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F4F4F4"/>
              </a:gs>
              <a:gs pos="64000">
                <a:srgbClr val="D9D9D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b="1" dirty="0" smtClean="0">
                <a:solidFill>
                  <a:srgbClr val="FF5229"/>
                </a:solidFill>
              </a:rPr>
              <a:t>SERVICE DEVELOP</a:t>
            </a:r>
            <a:endParaRPr lang="en-NZ" sz="900" b="1" dirty="0">
              <a:solidFill>
                <a:srgbClr val="FF5229"/>
              </a:solidFill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2816353" y="6454141"/>
            <a:ext cx="3635654" cy="403859"/>
            <a:chOff x="2661233" y="6454141"/>
            <a:chExt cx="2238890" cy="403859"/>
          </a:xfrm>
        </p:grpSpPr>
        <p:sp>
          <p:nvSpPr>
            <p:cNvPr id="23" name="Round Same Side Corner Rectangle 22"/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INTEREST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24" name="Round Same Side Corner Rectangle 23">
              <a:hlinkClick r:id="rId9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CAPACITY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95798" y="5193579"/>
            <a:ext cx="1020934" cy="626470"/>
            <a:chOff x="5567984" y="5000295"/>
            <a:chExt cx="1020934" cy="626470"/>
          </a:xfrm>
        </p:grpSpPr>
        <p:sp>
          <p:nvSpPr>
            <p:cNvPr id="15" name="Rounded Rectangle 14"/>
            <p:cNvSpPr/>
            <p:nvPr/>
          </p:nvSpPr>
          <p:spPr>
            <a:xfrm>
              <a:off x="5567984" y="5000295"/>
              <a:ext cx="951879" cy="6223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26901" y="5411321"/>
              <a:ext cx="7620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 response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631800" y="5450973"/>
              <a:ext cx="132556" cy="123825"/>
            </a:xfrm>
            <a:prstGeom prst="ellipse">
              <a:avLst/>
            </a:prstGeom>
            <a:solidFill>
              <a:srgbClr val="4F4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18" name="Oval 17"/>
            <p:cNvSpPr/>
            <p:nvPr/>
          </p:nvSpPr>
          <p:spPr>
            <a:xfrm>
              <a:off x="5628027" y="5259387"/>
              <a:ext cx="132556" cy="1238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19" name="Oval 18"/>
            <p:cNvSpPr/>
            <p:nvPr/>
          </p:nvSpPr>
          <p:spPr>
            <a:xfrm>
              <a:off x="5619493" y="5067972"/>
              <a:ext cx="132556" cy="12382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26911" y="5211297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26914" y="5016033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Yes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790834" y="3935443"/>
            <a:ext cx="1290655" cy="1999308"/>
            <a:chOff x="7790834" y="3430708"/>
            <a:chExt cx="1290655" cy="1999308"/>
          </a:xfrm>
        </p:grpSpPr>
        <p:sp>
          <p:nvSpPr>
            <p:cNvPr id="25" name="Rounded Rectangle 24">
              <a:hlinkClick r:id="rId10" action="ppaction://hlinksldjump"/>
            </p:cNvPr>
            <p:cNvSpPr/>
            <p:nvPr/>
          </p:nvSpPr>
          <p:spPr>
            <a:xfrm>
              <a:off x="7790834" y="3430708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POINT OF CARE INR</a:t>
              </a:r>
            </a:p>
          </p:txBody>
        </p:sp>
        <p:sp>
          <p:nvSpPr>
            <p:cNvPr id="26" name="Rounded Rectangle 25">
              <a:hlinkClick r:id="rId11" action="ppaction://hlinksldjump"/>
            </p:cNvPr>
            <p:cNvSpPr/>
            <p:nvPr/>
          </p:nvSpPr>
          <p:spPr>
            <a:xfrm>
              <a:off x="7796934" y="385376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EMERGENCY CONTRACEPTIVE PILL</a:t>
              </a:r>
            </a:p>
          </p:txBody>
        </p:sp>
        <p:sp>
          <p:nvSpPr>
            <p:cNvPr id="27" name="Rounded Rectangle 26">
              <a:hlinkClick r:id="rId12" action="ppaction://hlinksldjump"/>
            </p:cNvPr>
            <p:cNvSpPr/>
            <p:nvPr/>
          </p:nvSpPr>
          <p:spPr>
            <a:xfrm>
              <a:off x="7794567" y="4269503"/>
              <a:ext cx="1270000" cy="34544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E-PRESCRIBING</a:t>
              </a:r>
            </a:p>
          </p:txBody>
        </p:sp>
        <p:sp>
          <p:nvSpPr>
            <p:cNvPr id="28" name="Rounded Rectangle 27">
              <a:hlinkClick r:id="rId13" action="ppaction://hlinksldjump"/>
            </p:cNvPr>
            <p:cNvSpPr/>
            <p:nvPr/>
          </p:nvSpPr>
          <p:spPr>
            <a:xfrm>
              <a:off x="7809134" y="5084576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MEDICINES UTILISATION REVIEW</a:t>
              </a:r>
            </a:p>
          </p:txBody>
        </p:sp>
        <p:sp>
          <p:nvSpPr>
            <p:cNvPr id="29" name="Rounded Rectangle 28">
              <a:hlinkClick r:id="rId14" action="ppaction://hlinksldjump"/>
            </p:cNvPr>
            <p:cNvSpPr/>
            <p:nvPr/>
          </p:nvSpPr>
          <p:spPr>
            <a:xfrm>
              <a:off x="7811489" y="4676139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FEE FOR NON-DISPENSING SERVICES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e-prescribing capacity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58394" y="142829"/>
            <a:ext cx="8229600" cy="1143000"/>
          </a:xfrm>
        </p:spPr>
        <p:txBody>
          <a:bodyPr/>
          <a:lstStyle/>
          <a:p>
            <a:r>
              <a:rPr lang="en-NZ" dirty="0" smtClean="0"/>
              <a:t>E-Prescribing - Capacity</a:t>
            </a:r>
            <a:endParaRPr lang="en-NZ" dirty="0"/>
          </a:p>
        </p:txBody>
      </p:sp>
      <p:sp>
        <p:nvSpPr>
          <p:cNvPr id="11" name="Round Same Side Corner Rectangle 10">
            <a:hlinkClick r:id="rId3" action="ppaction://hlinksldjump"/>
          </p:cNvPr>
          <p:cNvSpPr/>
          <p:nvPr/>
        </p:nvSpPr>
        <p:spPr>
          <a:xfrm>
            <a:off x="13081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rgbClr val="F2F2F2"/>
                </a:solidFill>
              </a:rPr>
              <a:t>YOUR NETWORK</a:t>
            </a:r>
            <a:endParaRPr lang="en-NZ" sz="900" dirty="0">
              <a:solidFill>
                <a:srgbClr val="F2F2F2"/>
              </a:solidFill>
            </a:endParaRPr>
          </a:p>
        </p:txBody>
      </p:sp>
      <p:sp>
        <p:nvSpPr>
          <p:cNvPr id="4" name="Round Same Side Corner Rectangle 3">
            <a:hlinkClick r:id="rId4" action="ppaction://hlinksldjump"/>
          </p:cNvPr>
          <p:cNvSpPr/>
          <p:nvPr/>
        </p:nvSpPr>
        <p:spPr>
          <a:xfrm>
            <a:off x="2622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GP LINKAGES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Round Same Side Corner Rectangle 4">
            <a:hlinkClick r:id="rId5" action="ppaction://hlinksldjump"/>
          </p:cNvPr>
          <p:cNvSpPr/>
          <p:nvPr/>
        </p:nvSpPr>
        <p:spPr>
          <a:xfrm>
            <a:off x="39433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COMMUNICATION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Round Same Side Corner Rectangle 6">
            <a:hlinkClick r:id="rId6" action="ppaction://hlinksldjump"/>
          </p:cNvPr>
          <p:cNvSpPr/>
          <p:nvPr/>
        </p:nvSpPr>
        <p:spPr>
          <a:xfrm>
            <a:off x="6559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CULTURE CARRIERS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Round Same Side Corner Rectangle 7">
            <a:hlinkClick r:id="rId7" action="ppaction://hlinksldjump"/>
          </p:cNvPr>
          <p:cNvSpPr/>
          <p:nvPr/>
        </p:nvSpPr>
        <p:spPr>
          <a:xfrm>
            <a:off x="78740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CONCLUSION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90499"/>
            <a:ext cx="9144000" cy="30481"/>
          </a:xfrm>
          <a:prstGeom prst="line">
            <a:avLst/>
          </a:prstGeom>
          <a:ln w="31750">
            <a:solidFill>
              <a:srgbClr val="FF5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Same Side Corner Rectangle 9">
            <a:hlinkClick r:id="rId8" action="ppaction://hlinksldjump"/>
          </p:cNvPr>
          <p:cNvSpPr/>
          <p:nvPr/>
        </p:nvSpPr>
        <p:spPr>
          <a:xfrm>
            <a:off x="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HOME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Round Same Side Corner Rectangle 5">
            <a:hlinkClick r:id="rId4" action="ppaction://hlinksldjump"/>
          </p:cNvPr>
          <p:cNvSpPr/>
          <p:nvPr/>
        </p:nvSpPr>
        <p:spPr>
          <a:xfrm>
            <a:off x="52514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F4F4F4"/>
              </a:gs>
              <a:gs pos="64000">
                <a:srgbClr val="D9D9D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b="1" dirty="0" smtClean="0">
                <a:solidFill>
                  <a:srgbClr val="FF5229"/>
                </a:solidFill>
              </a:rPr>
              <a:t>SERVICE DEVELOP</a:t>
            </a:r>
            <a:endParaRPr lang="en-NZ" sz="900" b="1" dirty="0">
              <a:solidFill>
                <a:srgbClr val="FF5229"/>
              </a:solidFill>
            </a:endParaRPr>
          </a:p>
        </p:txBody>
      </p:sp>
      <p:sp>
        <p:nvSpPr>
          <p:cNvPr id="14" name="Round Same Side Corner Rectangle 13">
            <a:hlinkClick r:id="rId9" action="ppaction://hlinksldjump"/>
          </p:cNvPr>
          <p:cNvSpPr/>
          <p:nvPr/>
        </p:nvSpPr>
        <p:spPr>
          <a:xfrm>
            <a:off x="2814653" y="6454141"/>
            <a:ext cx="1792704" cy="403859"/>
          </a:xfrm>
          <a:prstGeom prst="round2SameRect">
            <a:avLst/>
          </a:prstGeom>
          <a:gradFill>
            <a:gsLst>
              <a:gs pos="43000">
                <a:schemeClr val="tx1">
                  <a:lumMod val="95000"/>
                </a:schemeClr>
              </a:gs>
              <a:gs pos="80000">
                <a:schemeClr val="tx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rgbClr val="FF0000"/>
                </a:solidFill>
              </a:rPr>
              <a:t>INTEREST</a:t>
            </a:r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15" name="Round Same Side Corner Rectangle 14"/>
          <p:cNvSpPr/>
          <p:nvPr/>
        </p:nvSpPr>
        <p:spPr>
          <a:xfrm>
            <a:off x="4659733" y="6454141"/>
            <a:ext cx="1792704" cy="40385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chemeClr val="tx2"/>
                </a:solidFill>
              </a:rPr>
              <a:t>CAPACITY</a:t>
            </a:r>
            <a:endParaRPr lang="en-NZ" sz="1000" dirty="0">
              <a:solidFill>
                <a:schemeClr val="tx2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095798" y="5193579"/>
            <a:ext cx="1020934" cy="626470"/>
            <a:chOff x="5567984" y="5000295"/>
            <a:chExt cx="1020934" cy="626470"/>
          </a:xfrm>
        </p:grpSpPr>
        <p:sp>
          <p:nvSpPr>
            <p:cNvPr id="17" name="Rounded Rectangle 16"/>
            <p:cNvSpPr/>
            <p:nvPr/>
          </p:nvSpPr>
          <p:spPr>
            <a:xfrm>
              <a:off x="5567984" y="5000295"/>
              <a:ext cx="951879" cy="6223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26901" y="5411321"/>
              <a:ext cx="7620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 response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631800" y="5450973"/>
              <a:ext cx="132556" cy="123825"/>
            </a:xfrm>
            <a:prstGeom prst="ellipse">
              <a:avLst/>
            </a:prstGeom>
            <a:solidFill>
              <a:srgbClr val="4F4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20" name="Oval 19"/>
            <p:cNvSpPr/>
            <p:nvPr/>
          </p:nvSpPr>
          <p:spPr>
            <a:xfrm>
              <a:off x="5628027" y="5259387"/>
              <a:ext cx="132556" cy="1238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21" name="Oval 20"/>
            <p:cNvSpPr/>
            <p:nvPr/>
          </p:nvSpPr>
          <p:spPr>
            <a:xfrm>
              <a:off x="5619493" y="5067972"/>
              <a:ext cx="132556" cy="12382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26911" y="5211297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26914" y="5016033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Yes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790834" y="3935443"/>
            <a:ext cx="1290655" cy="1999308"/>
            <a:chOff x="7790834" y="3430708"/>
            <a:chExt cx="1290655" cy="1999308"/>
          </a:xfrm>
        </p:grpSpPr>
        <p:sp>
          <p:nvSpPr>
            <p:cNvPr id="25" name="Rounded Rectangle 24">
              <a:hlinkClick r:id="rId10" action="ppaction://hlinksldjump"/>
            </p:cNvPr>
            <p:cNvSpPr/>
            <p:nvPr/>
          </p:nvSpPr>
          <p:spPr>
            <a:xfrm>
              <a:off x="7790834" y="3430708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POINT OF CARE INR</a:t>
              </a:r>
            </a:p>
          </p:txBody>
        </p:sp>
        <p:sp>
          <p:nvSpPr>
            <p:cNvPr id="26" name="Rounded Rectangle 25">
              <a:hlinkClick r:id="rId11" action="ppaction://hlinksldjump"/>
            </p:cNvPr>
            <p:cNvSpPr/>
            <p:nvPr/>
          </p:nvSpPr>
          <p:spPr>
            <a:xfrm>
              <a:off x="7796934" y="385376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EMERGENCY CONTRACEPTIVE PILL</a:t>
              </a:r>
            </a:p>
          </p:txBody>
        </p:sp>
        <p:sp>
          <p:nvSpPr>
            <p:cNvPr id="27" name="Rounded Rectangle 26">
              <a:hlinkClick r:id="rId9" action="ppaction://hlinksldjump"/>
            </p:cNvPr>
            <p:cNvSpPr/>
            <p:nvPr/>
          </p:nvSpPr>
          <p:spPr>
            <a:xfrm>
              <a:off x="7794567" y="4269503"/>
              <a:ext cx="1270000" cy="34544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E-PRESCRIBING</a:t>
              </a:r>
            </a:p>
          </p:txBody>
        </p:sp>
        <p:sp>
          <p:nvSpPr>
            <p:cNvPr id="28" name="Rounded Rectangle 27">
              <a:hlinkClick r:id="rId12" action="ppaction://hlinksldjump"/>
            </p:cNvPr>
            <p:cNvSpPr/>
            <p:nvPr/>
          </p:nvSpPr>
          <p:spPr>
            <a:xfrm>
              <a:off x="7809134" y="5084576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MEDICINES UTILISATION REVIEW</a:t>
              </a:r>
            </a:p>
          </p:txBody>
        </p:sp>
        <p:sp>
          <p:nvSpPr>
            <p:cNvPr id="29" name="Rounded Rectangle 28">
              <a:hlinkClick r:id="rId13" action="ppaction://hlinksldjump"/>
            </p:cNvPr>
            <p:cNvSpPr/>
            <p:nvPr/>
          </p:nvSpPr>
          <p:spPr>
            <a:xfrm>
              <a:off x="7811489" y="4676139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FEE FOR NON-DISPENSING SERVICES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non-despencing fee interest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58394" y="55049"/>
            <a:ext cx="8229600" cy="1143000"/>
          </a:xfrm>
        </p:spPr>
        <p:txBody>
          <a:bodyPr/>
          <a:lstStyle/>
          <a:p>
            <a:r>
              <a:rPr lang="en-NZ" dirty="0" smtClean="0"/>
              <a:t>Fee for Non-Dispensing - Interest</a:t>
            </a:r>
            <a:endParaRPr lang="en-NZ" dirty="0"/>
          </a:p>
        </p:txBody>
      </p:sp>
      <p:sp>
        <p:nvSpPr>
          <p:cNvPr id="11" name="Round Same Side Corner Rectangle 10">
            <a:hlinkClick r:id="rId3" action="ppaction://hlinksldjump"/>
          </p:cNvPr>
          <p:cNvSpPr/>
          <p:nvPr/>
        </p:nvSpPr>
        <p:spPr>
          <a:xfrm>
            <a:off x="13081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rgbClr val="F2F2F2"/>
                </a:solidFill>
              </a:rPr>
              <a:t>YOUR NETWORK</a:t>
            </a:r>
            <a:endParaRPr lang="en-NZ" sz="900" dirty="0">
              <a:solidFill>
                <a:srgbClr val="F2F2F2"/>
              </a:solidFill>
            </a:endParaRPr>
          </a:p>
        </p:txBody>
      </p:sp>
      <p:sp>
        <p:nvSpPr>
          <p:cNvPr id="4" name="Round Same Side Corner Rectangle 3">
            <a:hlinkClick r:id="rId4" action="ppaction://hlinksldjump"/>
          </p:cNvPr>
          <p:cNvSpPr/>
          <p:nvPr/>
        </p:nvSpPr>
        <p:spPr>
          <a:xfrm>
            <a:off x="2622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GP LINKAGES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Round Same Side Corner Rectangle 4">
            <a:hlinkClick r:id="rId5" action="ppaction://hlinksldjump"/>
          </p:cNvPr>
          <p:cNvSpPr/>
          <p:nvPr/>
        </p:nvSpPr>
        <p:spPr>
          <a:xfrm>
            <a:off x="39433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COMMUNICATION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Round Same Side Corner Rectangle 6">
            <a:hlinkClick r:id="rId6" action="ppaction://hlinksldjump"/>
          </p:cNvPr>
          <p:cNvSpPr/>
          <p:nvPr/>
        </p:nvSpPr>
        <p:spPr>
          <a:xfrm>
            <a:off x="6559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CULTURE CARRIERS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Round Same Side Corner Rectangle 7">
            <a:hlinkClick r:id="rId7" action="ppaction://hlinksldjump"/>
          </p:cNvPr>
          <p:cNvSpPr/>
          <p:nvPr/>
        </p:nvSpPr>
        <p:spPr>
          <a:xfrm>
            <a:off x="78740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CONCLUSION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90499"/>
            <a:ext cx="9144000" cy="30481"/>
          </a:xfrm>
          <a:prstGeom prst="line">
            <a:avLst/>
          </a:prstGeom>
          <a:ln w="31750">
            <a:solidFill>
              <a:srgbClr val="FF5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Same Side Corner Rectangle 9">
            <a:hlinkClick r:id="rId8" action="ppaction://hlinksldjump"/>
          </p:cNvPr>
          <p:cNvSpPr/>
          <p:nvPr/>
        </p:nvSpPr>
        <p:spPr>
          <a:xfrm>
            <a:off x="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HOME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Round Same Side Corner Rectangle 5">
            <a:hlinkClick r:id="rId4" action="ppaction://hlinksldjump"/>
          </p:cNvPr>
          <p:cNvSpPr/>
          <p:nvPr/>
        </p:nvSpPr>
        <p:spPr>
          <a:xfrm>
            <a:off x="52514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F4F4F4"/>
              </a:gs>
              <a:gs pos="64000">
                <a:srgbClr val="D9D9D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b="1" dirty="0" smtClean="0">
                <a:solidFill>
                  <a:srgbClr val="FF5229"/>
                </a:solidFill>
              </a:rPr>
              <a:t>SERVICE DEVELOP</a:t>
            </a:r>
            <a:endParaRPr lang="en-NZ" sz="900" b="1" dirty="0">
              <a:solidFill>
                <a:srgbClr val="FF5229"/>
              </a:solidFill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2816353" y="6454141"/>
            <a:ext cx="3635654" cy="403859"/>
            <a:chOff x="2661233" y="6454141"/>
            <a:chExt cx="2238890" cy="403859"/>
          </a:xfrm>
        </p:grpSpPr>
        <p:sp>
          <p:nvSpPr>
            <p:cNvPr id="23" name="Round Same Side Corner Rectangle 22"/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INTEREST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24" name="Round Same Side Corner Rectangle 23">
              <a:hlinkClick r:id="rId9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CAPACITY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95798" y="5193579"/>
            <a:ext cx="1020934" cy="626470"/>
            <a:chOff x="5567984" y="5000295"/>
            <a:chExt cx="1020934" cy="626470"/>
          </a:xfrm>
        </p:grpSpPr>
        <p:sp>
          <p:nvSpPr>
            <p:cNvPr id="15" name="Rounded Rectangle 14"/>
            <p:cNvSpPr/>
            <p:nvPr/>
          </p:nvSpPr>
          <p:spPr>
            <a:xfrm>
              <a:off x="5567984" y="5000295"/>
              <a:ext cx="951879" cy="6223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26901" y="5411321"/>
              <a:ext cx="7620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 response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631800" y="5450973"/>
              <a:ext cx="132556" cy="123825"/>
            </a:xfrm>
            <a:prstGeom prst="ellipse">
              <a:avLst/>
            </a:prstGeom>
            <a:solidFill>
              <a:srgbClr val="4F4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18" name="Oval 17"/>
            <p:cNvSpPr/>
            <p:nvPr/>
          </p:nvSpPr>
          <p:spPr>
            <a:xfrm>
              <a:off x="5628027" y="5259387"/>
              <a:ext cx="132556" cy="1238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19" name="Oval 18"/>
            <p:cNvSpPr/>
            <p:nvPr/>
          </p:nvSpPr>
          <p:spPr>
            <a:xfrm>
              <a:off x="5619493" y="5067972"/>
              <a:ext cx="132556" cy="12382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26911" y="5211297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26914" y="5016033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Yes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790834" y="3935443"/>
            <a:ext cx="1290655" cy="1999308"/>
            <a:chOff x="7790834" y="3430708"/>
            <a:chExt cx="1290655" cy="1999308"/>
          </a:xfrm>
        </p:grpSpPr>
        <p:sp>
          <p:nvSpPr>
            <p:cNvPr id="25" name="Rounded Rectangle 24">
              <a:hlinkClick r:id="rId10" action="ppaction://hlinksldjump"/>
            </p:cNvPr>
            <p:cNvSpPr/>
            <p:nvPr/>
          </p:nvSpPr>
          <p:spPr>
            <a:xfrm>
              <a:off x="7790834" y="3430708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POINT OF CARE INR</a:t>
              </a:r>
            </a:p>
          </p:txBody>
        </p:sp>
        <p:sp>
          <p:nvSpPr>
            <p:cNvPr id="26" name="Rounded Rectangle 25">
              <a:hlinkClick r:id="rId11" action="ppaction://hlinksldjump"/>
            </p:cNvPr>
            <p:cNvSpPr/>
            <p:nvPr/>
          </p:nvSpPr>
          <p:spPr>
            <a:xfrm>
              <a:off x="7796934" y="385376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EMERGENCY CONTRACEPTIVE PILL</a:t>
              </a:r>
            </a:p>
          </p:txBody>
        </p:sp>
        <p:sp>
          <p:nvSpPr>
            <p:cNvPr id="27" name="Rounded Rectangle 26">
              <a:hlinkClick r:id="rId12" action="ppaction://hlinksldjump"/>
            </p:cNvPr>
            <p:cNvSpPr/>
            <p:nvPr/>
          </p:nvSpPr>
          <p:spPr>
            <a:xfrm>
              <a:off x="7794567" y="42695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E-PRESCRIBING</a:t>
              </a:r>
            </a:p>
          </p:txBody>
        </p:sp>
        <p:sp>
          <p:nvSpPr>
            <p:cNvPr id="28" name="Rounded Rectangle 27">
              <a:hlinkClick r:id="rId13" action="ppaction://hlinksldjump"/>
            </p:cNvPr>
            <p:cNvSpPr/>
            <p:nvPr/>
          </p:nvSpPr>
          <p:spPr>
            <a:xfrm>
              <a:off x="7809134" y="5084576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MEDICINES UTILISATION REVIEW</a:t>
              </a:r>
            </a:p>
          </p:txBody>
        </p:sp>
        <p:sp>
          <p:nvSpPr>
            <p:cNvPr id="29" name="Rounded Rectangle 28">
              <a:hlinkClick r:id="rId14" action="ppaction://hlinksldjump"/>
            </p:cNvPr>
            <p:cNvSpPr/>
            <p:nvPr/>
          </p:nvSpPr>
          <p:spPr>
            <a:xfrm>
              <a:off x="7811489" y="4676139"/>
              <a:ext cx="1270000" cy="34544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FEE FOR NON-DISPENSING SERVICES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non-despencing fee capacity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58394" y="47734"/>
            <a:ext cx="8229600" cy="1143000"/>
          </a:xfrm>
        </p:spPr>
        <p:txBody>
          <a:bodyPr/>
          <a:lstStyle/>
          <a:p>
            <a:r>
              <a:rPr lang="en-NZ" dirty="0" smtClean="0"/>
              <a:t>Fee for Non-Dispensing - Capacity</a:t>
            </a:r>
            <a:endParaRPr lang="en-NZ" dirty="0"/>
          </a:p>
        </p:txBody>
      </p:sp>
      <p:sp>
        <p:nvSpPr>
          <p:cNvPr id="11" name="Round Same Side Corner Rectangle 10">
            <a:hlinkClick r:id="rId3" action="ppaction://hlinksldjump"/>
          </p:cNvPr>
          <p:cNvSpPr/>
          <p:nvPr/>
        </p:nvSpPr>
        <p:spPr>
          <a:xfrm>
            <a:off x="13081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rgbClr val="F2F2F2"/>
                </a:solidFill>
              </a:rPr>
              <a:t>YOUR NETWORK</a:t>
            </a:r>
            <a:endParaRPr lang="en-NZ" sz="900" dirty="0">
              <a:solidFill>
                <a:srgbClr val="F2F2F2"/>
              </a:solidFill>
            </a:endParaRPr>
          </a:p>
        </p:txBody>
      </p:sp>
      <p:sp>
        <p:nvSpPr>
          <p:cNvPr id="4" name="Round Same Side Corner Rectangle 3">
            <a:hlinkClick r:id="rId4" action="ppaction://hlinksldjump"/>
          </p:cNvPr>
          <p:cNvSpPr/>
          <p:nvPr/>
        </p:nvSpPr>
        <p:spPr>
          <a:xfrm>
            <a:off x="2622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GP LINKAGES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Round Same Side Corner Rectangle 4">
            <a:hlinkClick r:id="rId5" action="ppaction://hlinksldjump"/>
          </p:cNvPr>
          <p:cNvSpPr/>
          <p:nvPr/>
        </p:nvSpPr>
        <p:spPr>
          <a:xfrm>
            <a:off x="39433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COMMUNICATION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Round Same Side Corner Rectangle 6">
            <a:hlinkClick r:id="rId6" action="ppaction://hlinksldjump"/>
          </p:cNvPr>
          <p:cNvSpPr/>
          <p:nvPr/>
        </p:nvSpPr>
        <p:spPr>
          <a:xfrm>
            <a:off x="6559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CULTURE CARRIERS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Round Same Side Corner Rectangle 7">
            <a:hlinkClick r:id="rId7" action="ppaction://hlinksldjump"/>
          </p:cNvPr>
          <p:cNvSpPr/>
          <p:nvPr/>
        </p:nvSpPr>
        <p:spPr>
          <a:xfrm>
            <a:off x="78740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CONCLUSION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90499"/>
            <a:ext cx="9144000" cy="30481"/>
          </a:xfrm>
          <a:prstGeom prst="line">
            <a:avLst/>
          </a:prstGeom>
          <a:ln w="31750">
            <a:solidFill>
              <a:srgbClr val="FF5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Same Side Corner Rectangle 9">
            <a:hlinkClick r:id="rId8" action="ppaction://hlinksldjump"/>
          </p:cNvPr>
          <p:cNvSpPr/>
          <p:nvPr/>
        </p:nvSpPr>
        <p:spPr>
          <a:xfrm>
            <a:off x="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HOME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Round Same Side Corner Rectangle 5">
            <a:hlinkClick r:id="rId4" action="ppaction://hlinksldjump"/>
          </p:cNvPr>
          <p:cNvSpPr/>
          <p:nvPr/>
        </p:nvSpPr>
        <p:spPr>
          <a:xfrm>
            <a:off x="52514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F4F4F4"/>
              </a:gs>
              <a:gs pos="64000">
                <a:srgbClr val="D9D9D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b="1" dirty="0" smtClean="0">
                <a:solidFill>
                  <a:srgbClr val="FF5229"/>
                </a:solidFill>
              </a:rPr>
              <a:t>SERVICE DEVELOP</a:t>
            </a:r>
            <a:endParaRPr lang="en-NZ" sz="900" b="1" dirty="0">
              <a:solidFill>
                <a:srgbClr val="FF5229"/>
              </a:solidFill>
            </a:endParaRPr>
          </a:p>
        </p:txBody>
      </p:sp>
      <p:sp>
        <p:nvSpPr>
          <p:cNvPr id="14" name="Round Same Side Corner Rectangle 13">
            <a:hlinkClick r:id="rId9" action="ppaction://hlinksldjump"/>
          </p:cNvPr>
          <p:cNvSpPr/>
          <p:nvPr/>
        </p:nvSpPr>
        <p:spPr>
          <a:xfrm>
            <a:off x="2814653" y="6454141"/>
            <a:ext cx="1792704" cy="403859"/>
          </a:xfrm>
          <a:prstGeom prst="round2SameRect">
            <a:avLst/>
          </a:prstGeom>
          <a:gradFill>
            <a:gsLst>
              <a:gs pos="43000">
                <a:schemeClr val="tx1">
                  <a:lumMod val="95000"/>
                </a:schemeClr>
              </a:gs>
              <a:gs pos="80000">
                <a:schemeClr val="tx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rgbClr val="FF0000"/>
                </a:solidFill>
              </a:rPr>
              <a:t>INTEREST</a:t>
            </a:r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15" name="Round Same Side Corner Rectangle 14"/>
          <p:cNvSpPr/>
          <p:nvPr/>
        </p:nvSpPr>
        <p:spPr>
          <a:xfrm>
            <a:off x="4659733" y="6454141"/>
            <a:ext cx="1792704" cy="40385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chemeClr val="tx2"/>
                </a:solidFill>
              </a:rPr>
              <a:t>CAPACITY</a:t>
            </a:r>
            <a:endParaRPr lang="en-NZ" sz="1000" dirty="0">
              <a:solidFill>
                <a:schemeClr val="tx2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095798" y="5193579"/>
            <a:ext cx="1020934" cy="626470"/>
            <a:chOff x="5567984" y="5000295"/>
            <a:chExt cx="1020934" cy="626470"/>
          </a:xfrm>
        </p:grpSpPr>
        <p:sp>
          <p:nvSpPr>
            <p:cNvPr id="17" name="Rounded Rectangle 16"/>
            <p:cNvSpPr/>
            <p:nvPr/>
          </p:nvSpPr>
          <p:spPr>
            <a:xfrm>
              <a:off x="5567984" y="5000295"/>
              <a:ext cx="951879" cy="6223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26901" y="5411321"/>
              <a:ext cx="7620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 response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631800" y="5450973"/>
              <a:ext cx="132556" cy="123825"/>
            </a:xfrm>
            <a:prstGeom prst="ellipse">
              <a:avLst/>
            </a:prstGeom>
            <a:solidFill>
              <a:srgbClr val="4F4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20" name="Oval 19"/>
            <p:cNvSpPr/>
            <p:nvPr/>
          </p:nvSpPr>
          <p:spPr>
            <a:xfrm>
              <a:off x="5628027" y="5259387"/>
              <a:ext cx="132556" cy="1238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21" name="Oval 20"/>
            <p:cNvSpPr/>
            <p:nvPr/>
          </p:nvSpPr>
          <p:spPr>
            <a:xfrm>
              <a:off x="5619493" y="5067972"/>
              <a:ext cx="132556" cy="12382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26911" y="5211297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26914" y="5016033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Yes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790834" y="3935443"/>
            <a:ext cx="1290655" cy="1999308"/>
            <a:chOff x="7790834" y="3430708"/>
            <a:chExt cx="1290655" cy="1999308"/>
          </a:xfrm>
        </p:grpSpPr>
        <p:sp>
          <p:nvSpPr>
            <p:cNvPr id="25" name="Rounded Rectangle 24">
              <a:hlinkClick r:id="rId10" action="ppaction://hlinksldjump"/>
            </p:cNvPr>
            <p:cNvSpPr/>
            <p:nvPr/>
          </p:nvSpPr>
          <p:spPr>
            <a:xfrm>
              <a:off x="7790834" y="3430708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POINT OF CARE INR</a:t>
              </a:r>
            </a:p>
          </p:txBody>
        </p:sp>
        <p:sp>
          <p:nvSpPr>
            <p:cNvPr id="26" name="Rounded Rectangle 25">
              <a:hlinkClick r:id="rId11" action="ppaction://hlinksldjump"/>
            </p:cNvPr>
            <p:cNvSpPr/>
            <p:nvPr/>
          </p:nvSpPr>
          <p:spPr>
            <a:xfrm>
              <a:off x="7796934" y="385376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EMERGENCY CONTRACEPTIVE PILL</a:t>
              </a:r>
            </a:p>
          </p:txBody>
        </p:sp>
        <p:sp>
          <p:nvSpPr>
            <p:cNvPr id="27" name="Rounded Rectangle 26">
              <a:hlinkClick r:id="rId12" action="ppaction://hlinksldjump"/>
            </p:cNvPr>
            <p:cNvSpPr/>
            <p:nvPr/>
          </p:nvSpPr>
          <p:spPr>
            <a:xfrm>
              <a:off x="7794567" y="42695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E-PRESCRIBING</a:t>
              </a:r>
            </a:p>
          </p:txBody>
        </p:sp>
        <p:sp>
          <p:nvSpPr>
            <p:cNvPr id="28" name="Rounded Rectangle 27">
              <a:hlinkClick r:id="rId13" action="ppaction://hlinksldjump"/>
            </p:cNvPr>
            <p:cNvSpPr/>
            <p:nvPr/>
          </p:nvSpPr>
          <p:spPr>
            <a:xfrm>
              <a:off x="7809134" y="5084576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MEDICINES UTILISATION REVIEW</a:t>
              </a:r>
            </a:p>
          </p:txBody>
        </p:sp>
        <p:sp>
          <p:nvSpPr>
            <p:cNvPr id="29" name="Rounded Rectangle 28">
              <a:hlinkClick r:id="rId9" action="ppaction://hlinksldjump"/>
            </p:cNvPr>
            <p:cNvSpPr/>
            <p:nvPr/>
          </p:nvSpPr>
          <p:spPr>
            <a:xfrm>
              <a:off x="7811489" y="4676139"/>
              <a:ext cx="1270000" cy="34544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FEE FOR NON-DISPENSING SERVICES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489837" y="514308"/>
            <a:ext cx="8229600" cy="650258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Localities (PETER)</a:t>
            </a:r>
            <a:endParaRPr lang="en-NZ" dirty="0"/>
          </a:p>
        </p:txBody>
      </p:sp>
      <p:pic>
        <p:nvPicPr>
          <p:cNvPr id="28" name="Picture 27" descr="grouped by locality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grpSp>
        <p:nvGrpSpPr>
          <p:cNvPr id="104" name="Group 103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105" name="Rounded Rectangle 104">
              <a:hlinkClick r:id="rId4" action="ppaction://hlinksldjump"/>
            </p:cNvPr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106" name="Rounded Rectangle 105">
              <a:hlinkClick r:id="rId5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107" name="Rounded Rectangle 106">
              <a:hlinkClick r:id="rId6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108" name="Rounded Rectangle 107">
              <a:hlinkClick r:id="rId7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109" name="Rounded Rectangle 108">
              <a:hlinkClick r:id="rId8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110" name="Rounded Rectangle 109">
              <a:hlinkClick r:id="rId9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111" name="Rounded Rectangle 110">
              <a:hlinkClick r:id="rId10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112" name="Rounded Rectangle 111">
              <a:hlinkClick r:id="rId11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113" name="Rounded Rectangle 112">
              <a:hlinkClick r:id="rId12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133" name="Round Same Side Corner Rectangle 132">
              <a:hlinkClick r:id="rId13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34" name="Round Same Side Corner Rectangle 133">
              <a:hlinkClick r:id="rId14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35" name="Round Same Side Corner Rectangle 134">
              <a:hlinkClick r:id="rId15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36" name="Round Same Side Corner Rectangle 135">
              <a:hlinkClick r:id="rId16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37" name="Round Same Side Corner Rectangle 136">
              <a:hlinkClick r:id="rId17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138" name="Straight Connector 137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ound Same Side Corner Rectangle 138">
              <a:hlinkClick r:id="rId18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40" name="Round Same Side Corner Rectangle 139">
              <a:hlinkClick r:id="rId19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809217" y="496309"/>
            <a:ext cx="1175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000" dirty="0" smtClean="0"/>
              <a:t>Albert-Eden-</a:t>
            </a:r>
            <a:r>
              <a:rPr lang="en-NZ" sz="1000" dirty="0" err="1" smtClean="0"/>
              <a:t>Roskill</a:t>
            </a:r>
            <a:endParaRPr lang="en-NZ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7818377" y="677612"/>
            <a:ext cx="675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000" dirty="0" err="1" smtClean="0"/>
              <a:t>Manukau</a:t>
            </a:r>
            <a:endParaRPr lang="en-NZ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7824548" y="876404"/>
            <a:ext cx="5645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000" dirty="0" err="1" smtClean="0"/>
              <a:t>Howick</a:t>
            </a:r>
            <a:endParaRPr lang="en-NZ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7820843" y="1074729"/>
            <a:ext cx="1324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000" dirty="0" err="1" smtClean="0"/>
              <a:t>Maungakiekie-Tamaki</a:t>
            </a:r>
            <a:endParaRPr lang="en-NZ" sz="1000" dirty="0"/>
          </a:p>
        </p:txBody>
      </p:sp>
      <p:sp>
        <p:nvSpPr>
          <p:cNvPr id="39" name="TextBox 38"/>
          <p:cNvSpPr txBox="1"/>
          <p:nvPr/>
        </p:nvSpPr>
        <p:spPr>
          <a:xfrm>
            <a:off x="7827190" y="1656239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000" dirty="0" err="1" smtClean="0"/>
              <a:t>Orakei</a:t>
            </a:r>
            <a:endParaRPr lang="en-NZ" sz="1000" dirty="0"/>
          </a:p>
        </p:txBody>
      </p:sp>
      <p:sp>
        <p:nvSpPr>
          <p:cNvPr id="41" name="TextBox 40"/>
          <p:cNvSpPr txBox="1"/>
          <p:nvPr/>
        </p:nvSpPr>
        <p:spPr>
          <a:xfrm>
            <a:off x="7814110" y="1279533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000" dirty="0" err="1" smtClean="0"/>
              <a:t>Waitakere</a:t>
            </a:r>
            <a:endParaRPr lang="en-NZ" sz="1000" dirty="0"/>
          </a:p>
        </p:txBody>
      </p:sp>
      <p:sp>
        <p:nvSpPr>
          <p:cNvPr id="42" name="TextBox 41"/>
          <p:cNvSpPr txBox="1"/>
          <p:nvPr/>
        </p:nvSpPr>
        <p:spPr>
          <a:xfrm>
            <a:off x="7825307" y="1468264"/>
            <a:ext cx="1143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000" dirty="0" err="1" smtClean="0"/>
              <a:t>Waitemata</a:t>
            </a:r>
            <a:r>
              <a:rPr lang="en-NZ" sz="1000" dirty="0" smtClean="0"/>
              <a:t> &amp; </a:t>
            </a:r>
            <a:r>
              <a:rPr lang="en-NZ" sz="1000" dirty="0" err="1" smtClean="0"/>
              <a:t>Guly</a:t>
            </a:r>
            <a:endParaRPr lang="en-NZ" sz="1000" dirty="0"/>
          </a:p>
        </p:txBody>
      </p:sp>
      <p:sp>
        <p:nvSpPr>
          <p:cNvPr id="43" name="Oval 42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656209" y="552355"/>
            <a:ext cx="132556" cy="1238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FF0000"/>
              </a:solidFill>
            </a:endParaRPr>
          </a:p>
        </p:txBody>
      </p:sp>
      <p:sp>
        <p:nvSpPr>
          <p:cNvPr id="44" name="Oval 43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656582" y="742422"/>
            <a:ext cx="132556" cy="12382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FF0000"/>
              </a:solidFill>
            </a:endParaRPr>
          </a:p>
        </p:txBody>
      </p:sp>
      <p:sp>
        <p:nvSpPr>
          <p:cNvPr id="45" name="Oval 4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658534" y="1146924"/>
            <a:ext cx="132556" cy="1238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FF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534438" y="486764"/>
            <a:ext cx="1609561" cy="2402739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47" name="Oval 46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658530" y="946899"/>
            <a:ext cx="132556" cy="123825"/>
          </a:xfrm>
          <a:prstGeom prst="ellipse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FF0000"/>
              </a:solidFill>
            </a:endParaRPr>
          </a:p>
        </p:txBody>
      </p:sp>
      <p:sp>
        <p:nvSpPr>
          <p:cNvPr id="48" name="Oval 47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658536" y="1351712"/>
            <a:ext cx="132556" cy="123825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FF0000"/>
              </a:solidFill>
            </a:endParaRPr>
          </a:p>
        </p:txBody>
      </p:sp>
      <p:sp>
        <p:nvSpPr>
          <p:cNvPr id="49" name="Oval 48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658539" y="1537446"/>
            <a:ext cx="132556" cy="1238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FF0000"/>
              </a:solidFill>
            </a:endParaRPr>
          </a:p>
        </p:txBody>
      </p:sp>
      <p:sp>
        <p:nvSpPr>
          <p:cNvPr id="50" name="Oval 49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658541" y="1716040"/>
            <a:ext cx="132556" cy="12382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833290" y="1867159"/>
            <a:ext cx="4940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000" dirty="0" smtClean="0"/>
              <a:t>Whau</a:t>
            </a:r>
            <a:endParaRPr lang="en-NZ" sz="1000" dirty="0"/>
          </a:p>
        </p:txBody>
      </p:sp>
      <p:sp>
        <p:nvSpPr>
          <p:cNvPr id="52" name="Oval 51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7664641" y="1926960"/>
            <a:ext cx="132556" cy="123825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39390" y="2100024"/>
            <a:ext cx="1194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000" dirty="0" smtClean="0"/>
              <a:t>Within locality links</a:t>
            </a:r>
            <a:endParaRPr lang="en-NZ" sz="1000" dirty="0"/>
          </a:p>
        </p:txBody>
      </p:sp>
      <p:sp>
        <p:nvSpPr>
          <p:cNvPr id="54" name="TextBox 53"/>
          <p:cNvSpPr txBox="1"/>
          <p:nvPr/>
        </p:nvSpPr>
        <p:spPr>
          <a:xfrm>
            <a:off x="7845487" y="2347522"/>
            <a:ext cx="11256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000" dirty="0" smtClean="0"/>
              <a:t>Cross locality links</a:t>
            </a:r>
            <a:endParaRPr lang="en-NZ" sz="1000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7615123" y="2231136"/>
            <a:ext cx="256032" cy="15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621219" y="2493264"/>
            <a:ext cx="256032" cy="1588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70" name="Round Same Side Corner Rectangle 69">
              <a:hlinkClick r:id="rId20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71" name="Round Same Side Corner Rectangle 70">
              <a:hlinkClick r:id="rId21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72" name="Round Same Side Corner Rectangle 71">
              <a:hlinkClick r:id="rId22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73" name="Round Same Side Corner Rectangle 72">
              <a:hlinkClick r:id="rId23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MUR interest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58394" y="550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Medicines Utilisation Review - Interest</a:t>
            </a:r>
            <a:endParaRPr lang="en-NZ" dirty="0"/>
          </a:p>
        </p:txBody>
      </p:sp>
      <p:sp>
        <p:nvSpPr>
          <p:cNvPr id="11" name="Round Same Side Corner Rectangle 10">
            <a:hlinkClick r:id="rId3" action="ppaction://hlinksldjump"/>
          </p:cNvPr>
          <p:cNvSpPr/>
          <p:nvPr/>
        </p:nvSpPr>
        <p:spPr>
          <a:xfrm>
            <a:off x="13081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rgbClr val="F2F2F2"/>
                </a:solidFill>
              </a:rPr>
              <a:t>YOUR NETWORK</a:t>
            </a:r>
            <a:endParaRPr lang="en-NZ" sz="900" dirty="0">
              <a:solidFill>
                <a:srgbClr val="F2F2F2"/>
              </a:solidFill>
            </a:endParaRPr>
          </a:p>
        </p:txBody>
      </p:sp>
      <p:sp>
        <p:nvSpPr>
          <p:cNvPr id="4" name="Round Same Side Corner Rectangle 3">
            <a:hlinkClick r:id="rId4" action="ppaction://hlinksldjump"/>
          </p:cNvPr>
          <p:cNvSpPr/>
          <p:nvPr/>
        </p:nvSpPr>
        <p:spPr>
          <a:xfrm>
            <a:off x="2622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GP LINKAGES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Round Same Side Corner Rectangle 4">
            <a:hlinkClick r:id="rId5" action="ppaction://hlinksldjump"/>
          </p:cNvPr>
          <p:cNvSpPr/>
          <p:nvPr/>
        </p:nvSpPr>
        <p:spPr>
          <a:xfrm>
            <a:off x="39433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COMMUNICATION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Round Same Side Corner Rectangle 6">
            <a:hlinkClick r:id="rId6" action="ppaction://hlinksldjump"/>
          </p:cNvPr>
          <p:cNvSpPr/>
          <p:nvPr/>
        </p:nvSpPr>
        <p:spPr>
          <a:xfrm>
            <a:off x="6559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CULTURE CARRIERS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Round Same Side Corner Rectangle 7">
            <a:hlinkClick r:id="rId7" action="ppaction://hlinksldjump"/>
          </p:cNvPr>
          <p:cNvSpPr/>
          <p:nvPr/>
        </p:nvSpPr>
        <p:spPr>
          <a:xfrm>
            <a:off x="78740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CONCLUSION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90499"/>
            <a:ext cx="9144000" cy="30481"/>
          </a:xfrm>
          <a:prstGeom prst="line">
            <a:avLst/>
          </a:prstGeom>
          <a:ln w="31750">
            <a:solidFill>
              <a:srgbClr val="FF5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Same Side Corner Rectangle 9">
            <a:hlinkClick r:id="rId8" action="ppaction://hlinksldjump"/>
          </p:cNvPr>
          <p:cNvSpPr/>
          <p:nvPr/>
        </p:nvSpPr>
        <p:spPr>
          <a:xfrm>
            <a:off x="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HOME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Round Same Side Corner Rectangle 5">
            <a:hlinkClick r:id="rId4" action="ppaction://hlinksldjump"/>
          </p:cNvPr>
          <p:cNvSpPr/>
          <p:nvPr/>
        </p:nvSpPr>
        <p:spPr>
          <a:xfrm>
            <a:off x="52514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F4F4F4"/>
              </a:gs>
              <a:gs pos="64000">
                <a:srgbClr val="D9D9D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b="1" dirty="0" smtClean="0">
                <a:solidFill>
                  <a:srgbClr val="FF5229"/>
                </a:solidFill>
              </a:rPr>
              <a:t>SERVICE DEVELOP</a:t>
            </a:r>
            <a:endParaRPr lang="en-NZ" sz="900" b="1" dirty="0">
              <a:solidFill>
                <a:srgbClr val="FF5229"/>
              </a:solidFill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2816353" y="6454141"/>
            <a:ext cx="3635654" cy="403859"/>
            <a:chOff x="2661233" y="6454141"/>
            <a:chExt cx="2238890" cy="403859"/>
          </a:xfrm>
        </p:grpSpPr>
        <p:sp>
          <p:nvSpPr>
            <p:cNvPr id="23" name="Round Same Side Corner Rectangle 22"/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INTEREST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24" name="Round Same Side Corner Rectangle 23">
              <a:hlinkClick r:id="rId9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CAPACITY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95798" y="5193579"/>
            <a:ext cx="1020934" cy="626470"/>
            <a:chOff x="5567984" y="5000295"/>
            <a:chExt cx="1020934" cy="626470"/>
          </a:xfrm>
        </p:grpSpPr>
        <p:sp>
          <p:nvSpPr>
            <p:cNvPr id="15" name="Rounded Rectangle 14"/>
            <p:cNvSpPr/>
            <p:nvPr/>
          </p:nvSpPr>
          <p:spPr>
            <a:xfrm>
              <a:off x="5567984" y="5000295"/>
              <a:ext cx="951879" cy="6223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26901" y="5411321"/>
              <a:ext cx="7620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 response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631800" y="5450973"/>
              <a:ext cx="132556" cy="123825"/>
            </a:xfrm>
            <a:prstGeom prst="ellipse">
              <a:avLst/>
            </a:prstGeom>
            <a:solidFill>
              <a:srgbClr val="4F4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18" name="Oval 17"/>
            <p:cNvSpPr/>
            <p:nvPr/>
          </p:nvSpPr>
          <p:spPr>
            <a:xfrm>
              <a:off x="5628027" y="5259387"/>
              <a:ext cx="132556" cy="1238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19" name="Oval 18"/>
            <p:cNvSpPr/>
            <p:nvPr/>
          </p:nvSpPr>
          <p:spPr>
            <a:xfrm>
              <a:off x="5619493" y="5067972"/>
              <a:ext cx="132556" cy="12382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26911" y="5211297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26914" y="5016033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Yes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790834" y="3935443"/>
            <a:ext cx="1290655" cy="1999308"/>
            <a:chOff x="7790834" y="3430708"/>
            <a:chExt cx="1290655" cy="1999308"/>
          </a:xfrm>
        </p:grpSpPr>
        <p:sp>
          <p:nvSpPr>
            <p:cNvPr id="25" name="Rounded Rectangle 24">
              <a:hlinkClick r:id="rId10" action="ppaction://hlinksldjump"/>
            </p:cNvPr>
            <p:cNvSpPr/>
            <p:nvPr/>
          </p:nvSpPr>
          <p:spPr>
            <a:xfrm>
              <a:off x="7790834" y="3430708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POINT OF CARE INR</a:t>
              </a:r>
            </a:p>
          </p:txBody>
        </p:sp>
        <p:sp>
          <p:nvSpPr>
            <p:cNvPr id="26" name="Rounded Rectangle 25">
              <a:hlinkClick r:id="rId11" action="ppaction://hlinksldjump"/>
            </p:cNvPr>
            <p:cNvSpPr/>
            <p:nvPr/>
          </p:nvSpPr>
          <p:spPr>
            <a:xfrm>
              <a:off x="7796934" y="385376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EMERGENCY CONTRACEPTIVE PILL</a:t>
              </a:r>
            </a:p>
          </p:txBody>
        </p:sp>
        <p:sp>
          <p:nvSpPr>
            <p:cNvPr id="27" name="Rounded Rectangle 26">
              <a:hlinkClick r:id="rId12" action="ppaction://hlinksldjump"/>
            </p:cNvPr>
            <p:cNvSpPr/>
            <p:nvPr/>
          </p:nvSpPr>
          <p:spPr>
            <a:xfrm>
              <a:off x="7794567" y="42695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E-PRESCRIBING</a:t>
              </a:r>
            </a:p>
          </p:txBody>
        </p:sp>
        <p:sp>
          <p:nvSpPr>
            <p:cNvPr id="28" name="Rounded Rectangle 27">
              <a:hlinkClick r:id="rId13" action="ppaction://hlinksldjump"/>
            </p:cNvPr>
            <p:cNvSpPr/>
            <p:nvPr/>
          </p:nvSpPr>
          <p:spPr>
            <a:xfrm>
              <a:off x="7809134" y="5084576"/>
              <a:ext cx="1270000" cy="34544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MEDICINES UTILISATION REVIEW</a:t>
              </a:r>
            </a:p>
          </p:txBody>
        </p:sp>
        <p:sp>
          <p:nvSpPr>
            <p:cNvPr id="29" name="Rounded Rectangle 28">
              <a:hlinkClick r:id="rId14" action="ppaction://hlinksldjump"/>
            </p:cNvPr>
            <p:cNvSpPr/>
            <p:nvPr/>
          </p:nvSpPr>
          <p:spPr>
            <a:xfrm>
              <a:off x="7811489" y="4676139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FEE FOR NON-DISPENSING SERVICES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MUR capacity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5098" y="47734"/>
            <a:ext cx="9048902" cy="11430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Medicines Utilisation Review - Capacity</a:t>
            </a:r>
            <a:endParaRPr lang="en-NZ" dirty="0"/>
          </a:p>
        </p:txBody>
      </p:sp>
      <p:sp>
        <p:nvSpPr>
          <p:cNvPr id="11" name="Round Same Side Corner Rectangle 10">
            <a:hlinkClick r:id="rId3" action="ppaction://hlinksldjump"/>
          </p:cNvPr>
          <p:cNvSpPr/>
          <p:nvPr/>
        </p:nvSpPr>
        <p:spPr>
          <a:xfrm>
            <a:off x="13081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rgbClr val="F2F2F2"/>
                </a:solidFill>
              </a:rPr>
              <a:t>YOUR NETWORK</a:t>
            </a:r>
            <a:endParaRPr lang="en-NZ" sz="900" dirty="0">
              <a:solidFill>
                <a:srgbClr val="F2F2F2"/>
              </a:solidFill>
            </a:endParaRPr>
          </a:p>
        </p:txBody>
      </p:sp>
      <p:sp>
        <p:nvSpPr>
          <p:cNvPr id="4" name="Round Same Side Corner Rectangle 3">
            <a:hlinkClick r:id="rId4" action="ppaction://hlinksldjump"/>
          </p:cNvPr>
          <p:cNvSpPr/>
          <p:nvPr/>
        </p:nvSpPr>
        <p:spPr>
          <a:xfrm>
            <a:off x="2622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GP LINKAGES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Round Same Side Corner Rectangle 4">
            <a:hlinkClick r:id="rId5" action="ppaction://hlinksldjump"/>
          </p:cNvPr>
          <p:cNvSpPr/>
          <p:nvPr/>
        </p:nvSpPr>
        <p:spPr>
          <a:xfrm>
            <a:off x="39433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COMMUNICATION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Round Same Side Corner Rectangle 6">
            <a:hlinkClick r:id="rId6" action="ppaction://hlinksldjump"/>
          </p:cNvPr>
          <p:cNvSpPr/>
          <p:nvPr/>
        </p:nvSpPr>
        <p:spPr>
          <a:xfrm>
            <a:off x="6559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CULTURE CARRIERS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Round Same Side Corner Rectangle 7">
            <a:hlinkClick r:id="rId7" action="ppaction://hlinksldjump"/>
          </p:cNvPr>
          <p:cNvSpPr/>
          <p:nvPr/>
        </p:nvSpPr>
        <p:spPr>
          <a:xfrm>
            <a:off x="78740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CONCLUSION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90499"/>
            <a:ext cx="9144000" cy="30481"/>
          </a:xfrm>
          <a:prstGeom prst="line">
            <a:avLst/>
          </a:prstGeom>
          <a:ln w="31750">
            <a:solidFill>
              <a:srgbClr val="FF5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Same Side Corner Rectangle 9">
            <a:hlinkClick r:id="rId8" action="ppaction://hlinksldjump"/>
          </p:cNvPr>
          <p:cNvSpPr/>
          <p:nvPr/>
        </p:nvSpPr>
        <p:spPr>
          <a:xfrm>
            <a:off x="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HOME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Round Same Side Corner Rectangle 5">
            <a:hlinkClick r:id="rId4" action="ppaction://hlinksldjump"/>
          </p:cNvPr>
          <p:cNvSpPr/>
          <p:nvPr/>
        </p:nvSpPr>
        <p:spPr>
          <a:xfrm>
            <a:off x="52514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F4F4F4"/>
              </a:gs>
              <a:gs pos="64000">
                <a:srgbClr val="D9D9D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b="1" dirty="0" smtClean="0">
                <a:solidFill>
                  <a:srgbClr val="FF5229"/>
                </a:solidFill>
              </a:rPr>
              <a:t>SERVICE DEVELOP</a:t>
            </a:r>
            <a:endParaRPr lang="en-NZ" sz="900" b="1" dirty="0">
              <a:solidFill>
                <a:srgbClr val="FF5229"/>
              </a:solidFill>
            </a:endParaRPr>
          </a:p>
        </p:txBody>
      </p:sp>
      <p:sp>
        <p:nvSpPr>
          <p:cNvPr id="14" name="Round Same Side Corner Rectangle 13">
            <a:hlinkClick r:id="rId9" action="ppaction://hlinksldjump"/>
          </p:cNvPr>
          <p:cNvSpPr/>
          <p:nvPr/>
        </p:nvSpPr>
        <p:spPr>
          <a:xfrm>
            <a:off x="2814653" y="6454141"/>
            <a:ext cx="1792704" cy="403859"/>
          </a:xfrm>
          <a:prstGeom prst="round2SameRect">
            <a:avLst/>
          </a:prstGeom>
          <a:gradFill>
            <a:gsLst>
              <a:gs pos="43000">
                <a:schemeClr val="tx1">
                  <a:lumMod val="95000"/>
                </a:schemeClr>
              </a:gs>
              <a:gs pos="80000">
                <a:schemeClr val="tx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rgbClr val="FF0000"/>
                </a:solidFill>
              </a:rPr>
              <a:t>INTEREST</a:t>
            </a:r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15" name="Round Same Side Corner Rectangle 14"/>
          <p:cNvSpPr/>
          <p:nvPr/>
        </p:nvSpPr>
        <p:spPr>
          <a:xfrm>
            <a:off x="4659733" y="6454141"/>
            <a:ext cx="1792704" cy="40385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chemeClr val="tx2"/>
                </a:solidFill>
              </a:rPr>
              <a:t>CAPACITY</a:t>
            </a:r>
            <a:endParaRPr lang="en-NZ" sz="1000" dirty="0">
              <a:solidFill>
                <a:schemeClr val="tx2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095798" y="5193579"/>
            <a:ext cx="1020934" cy="626470"/>
            <a:chOff x="5567984" y="5000295"/>
            <a:chExt cx="1020934" cy="626470"/>
          </a:xfrm>
        </p:grpSpPr>
        <p:sp>
          <p:nvSpPr>
            <p:cNvPr id="17" name="Rounded Rectangle 16"/>
            <p:cNvSpPr/>
            <p:nvPr/>
          </p:nvSpPr>
          <p:spPr>
            <a:xfrm>
              <a:off x="5567984" y="5000295"/>
              <a:ext cx="951879" cy="6223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26901" y="5411321"/>
              <a:ext cx="7620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 response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631800" y="5450973"/>
              <a:ext cx="132556" cy="123825"/>
            </a:xfrm>
            <a:prstGeom prst="ellipse">
              <a:avLst/>
            </a:prstGeom>
            <a:solidFill>
              <a:srgbClr val="4F4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20" name="Oval 19"/>
            <p:cNvSpPr/>
            <p:nvPr/>
          </p:nvSpPr>
          <p:spPr>
            <a:xfrm>
              <a:off x="5628027" y="5259387"/>
              <a:ext cx="132556" cy="1238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21" name="Oval 20"/>
            <p:cNvSpPr/>
            <p:nvPr/>
          </p:nvSpPr>
          <p:spPr>
            <a:xfrm>
              <a:off x="5619493" y="5067972"/>
              <a:ext cx="132556" cy="12382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26911" y="5211297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826914" y="5016033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Yes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790834" y="3935443"/>
            <a:ext cx="1290655" cy="1999308"/>
            <a:chOff x="7790834" y="3430708"/>
            <a:chExt cx="1290655" cy="1999308"/>
          </a:xfrm>
        </p:grpSpPr>
        <p:sp>
          <p:nvSpPr>
            <p:cNvPr id="25" name="Rounded Rectangle 24">
              <a:hlinkClick r:id="rId10" action="ppaction://hlinksldjump"/>
            </p:cNvPr>
            <p:cNvSpPr/>
            <p:nvPr/>
          </p:nvSpPr>
          <p:spPr>
            <a:xfrm>
              <a:off x="7790834" y="3430708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POINT OF CARE INR</a:t>
              </a:r>
            </a:p>
          </p:txBody>
        </p:sp>
        <p:sp>
          <p:nvSpPr>
            <p:cNvPr id="26" name="Rounded Rectangle 25">
              <a:hlinkClick r:id="rId11" action="ppaction://hlinksldjump"/>
            </p:cNvPr>
            <p:cNvSpPr/>
            <p:nvPr/>
          </p:nvSpPr>
          <p:spPr>
            <a:xfrm>
              <a:off x="7796934" y="385376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EMERGENCY CONTRACEPTIVE PILL</a:t>
              </a:r>
            </a:p>
          </p:txBody>
        </p:sp>
        <p:sp>
          <p:nvSpPr>
            <p:cNvPr id="27" name="Rounded Rectangle 26">
              <a:hlinkClick r:id="rId12" action="ppaction://hlinksldjump"/>
            </p:cNvPr>
            <p:cNvSpPr/>
            <p:nvPr/>
          </p:nvSpPr>
          <p:spPr>
            <a:xfrm>
              <a:off x="7794567" y="42695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E-PRESCRIBING</a:t>
              </a:r>
            </a:p>
          </p:txBody>
        </p:sp>
        <p:sp>
          <p:nvSpPr>
            <p:cNvPr id="28" name="Rounded Rectangle 27">
              <a:hlinkClick r:id="rId9" action="ppaction://hlinksldjump"/>
            </p:cNvPr>
            <p:cNvSpPr/>
            <p:nvPr/>
          </p:nvSpPr>
          <p:spPr>
            <a:xfrm>
              <a:off x="7809134" y="5084576"/>
              <a:ext cx="1270000" cy="34544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MEDICINES UTILISATION REVIEW</a:t>
              </a:r>
            </a:p>
          </p:txBody>
        </p:sp>
        <p:sp>
          <p:nvSpPr>
            <p:cNvPr id="29" name="Rounded Rectangle 28">
              <a:hlinkClick r:id="rId13" action="ppaction://hlinksldjump"/>
            </p:cNvPr>
            <p:cNvSpPr/>
            <p:nvPr/>
          </p:nvSpPr>
          <p:spPr>
            <a:xfrm>
              <a:off x="7811489" y="4676139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FEE FOR NON-DISPENSING SERVICES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verall flexibility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1" name="Round Same Side Corner Rectangle 10">
            <a:hlinkClick r:id="rId3" action="ppaction://hlinksldjump"/>
          </p:cNvPr>
          <p:cNvSpPr/>
          <p:nvPr/>
        </p:nvSpPr>
        <p:spPr>
          <a:xfrm>
            <a:off x="13081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rgbClr val="F4F4F4"/>
                </a:solidFill>
              </a:rPr>
              <a:t>YOUR NETWORK</a:t>
            </a:r>
            <a:endParaRPr lang="en-NZ" sz="900" dirty="0">
              <a:solidFill>
                <a:srgbClr val="F4F4F4"/>
              </a:solidFill>
            </a:endParaRPr>
          </a:p>
        </p:txBody>
      </p:sp>
      <p:sp>
        <p:nvSpPr>
          <p:cNvPr id="4" name="Round Same Side Corner Rectangle 3">
            <a:hlinkClick r:id="rId4" action="ppaction://hlinksldjump"/>
          </p:cNvPr>
          <p:cNvSpPr/>
          <p:nvPr/>
        </p:nvSpPr>
        <p:spPr>
          <a:xfrm>
            <a:off x="2622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GP LINKAGES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Round Same Side Corner Rectangle 4">
            <a:hlinkClick r:id="rId5" action="ppaction://hlinksldjump"/>
          </p:cNvPr>
          <p:cNvSpPr/>
          <p:nvPr/>
        </p:nvSpPr>
        <p:spPr>
          <a:xfrm>
            <a:off x="39433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COMMUNICATION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Round Same Side Corner Rectangle 5">
            <a:hlinkClick r:id="rId6" action="ppaction://hlinksldjump"/>
          </p:cNvPr>
          <p:cNvSpPr/>
          <p:nvPr/>
        </p:nvSpPr>
        <p:spPr>
          <a:xfrm>
            <a:off x="52514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SERVICE DEVELOP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Round Same Side Corner Rectangle 7">
            <a:hlinkClick r:id="rId7" action="ppaction://hlinksldjump"/>
          </p:cNvPr>
          <p:cNvSpPr/>
          <p:nvPr/>
        </p:nvSpPr>
        <p:spPr>
          <a:xfrm>
            <a:off x="78740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CONCLUSION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90499"/>
            <a:ext cx="9144000" cy="30481"/>
          </a:xfrm>
          <a:prstGeom prst="line">
            <a:avLst/>
          </a:prstGeom>
          <a:ln w="31750">
            <a:solidFill>
              <a:srgbClr val="FF5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Same Side Corner Rectangle 9">
            <a:hlinkClick r:id="rId8" action="ppaction://hlinksldjump"/>
          </p:cNvPr>
          <p:cNvSpPr/>
          <p:nvPr/>
        </p:nvSpPr>
        <p:spPr>
          <a:xfrm>
            <a:off x="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HOME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00575" y="115329"/>
            <a:ext cx="8229600" cy="1143000"/>
          </a:xfrm>
        </p:spPr>
        <p:txBody>
          <a:bodyPr/>
          <a:lstStyle/>
          <a:p>
            <a:r>
              <a:rPr lang="en-NZ" dirty="0" smtClean="0"/>
              <a:t>Organisation Flexibility</a:t>
            </a:r>
            <a:endParaRPr lang="en-NZ" dirty="0"/>
          </a:p>
        </p:txBody>
      </p:sp>
      <p:sp>
        <p:nvSpPr>
          <p:cNvPr id="7" name="Round Same Side Corner Rectangle 6">
            <a:hlinkClick r:id="rId9" action="ppaction://hlinksldjump"/>
          </p:cNvPr>
          <p:cNvSpPr/>
          <p:nvPr/>
        </p:nvSpPr>
        <p:spPr>
          <a:xfrm>
            <a:off x="6559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F4F4F4"/>
              </a:gs>
              <a:gs pos="64000">
                <a:srgbClr val="D9D9D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b="1" dirty="0" smtClean="0">
                <a:solidFill>
                  <a:srgbClr val="FF5229"/>
                </a:solidFill>
              </a:rPr>
              <a:t>CULTURE CARRIERS</a:t>
            </a:r>
            <a:endParaRPr lang="en-NZ" sz="900" b="1" dirty="0">
              <a:solidFill>
                <a:srgbClr val="FF5229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87848" y="5193579"/>
            <a:ext cx="1519325" cy="823046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4715" y="5772880"/>
            <a:ext cx="762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No response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159614" y="5812532"/>
            <a:ext cx="132556" cy="123825"/>
          </a:xfrm>
          <a:prstGeom prst="ellipse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18" name="Oval 17"/>
          <p:cNvSpPr/>
          <p:nvPr/>
        </p:nvSpPr>
        <p:spPr>
          <a:xfrm>
            <a:off x="6155841" y="5452671"/>
            <a:ext cx="132556" cy="123825"/>
          </a:xfrm>
          <a:prstGeom prst="ellipse">
            <a:avLst/>
          </a:prstGeom>
          <a:solidFill>
            <a:srgbClr val="FF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19" name="Oval 18"/>
          <p:cNvSpPr/>
          <p:nvPr/>
        </p:nvSpPr>
        <p:spPr>
          <a:xfrm>
            <a:off x="6147307" y="5261256"/>
            <a:ext cx="132556" cy="1238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20" name="TextBox 19"/>
          <p:cNvSpPr txBox="1"/>
          <p:nvPr/>
        </p:nvSpPr>
        <p:spPr>
          <a:xfrm>
            <a:off x="6354725" y="5404581"/>
            <a:ext cx="798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Above average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54727" y="5209317"/>
            <a:ext cx="8493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High Flexibility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159016" y="5639996"/>
            <a:ext cx="132556" cy="123825"/>
          </a:xfrm>
          <a:prstGeom prst="ellipse">
            <a:avLst/>
          </a:prstGeom>
          <a:solidFill>
            <a:srgbClr val="FF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23" name="TextBox 22"/>
          <p:cNvSpPr txBox="1"/>
          <p:nvPr/>
        </p:nvSpPr>
        <p:spPr>
          <a:xfrm>
            <a:off x="6357900" y="5591906"/>
            <a:ext cx="798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Below average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18400" y="2508250"/>
            <a:ext cx="1534160" cy="53975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/>
              <a:t>CLICK BUTTONS BELOW TO EXAMINE ORGANISATION CULTURAL VALUES</a:t>
            </a:r>
            <a:endParaRPr lang="en-NZ" sz="9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7518401" y="3103009"/>
            <a:ext cx="1588484" cy="3123813"/>
            <a:chOff x="7518401" y="3103009"/>
            <a:chExt cx="1588484" cy="3123813"/>
          </a:xfrm>
        </p:grpSpPr>
        <p:grpSp>
          <p:nvGrpSpPr>
            <p:cNvPr id="26" name="Group 25"/>
            <p:cNvGrpSpPr/>
            <p:nvPr/>
          </p:nvGrpSpPr>
          <p:grpSpPr>
            <a:xfrm>
              <a:off x="7518401" y="3103009"/>
              <a:ext cx="1555750" cy="740263"/>
              <a:chOff x="7807919" y="4995309"/>
              <a:chExt cx="1355131" cy="740263"/>
            </a:xfrm>
          </p:grpSpPr>
          <p:sp>
            <p:nvSpPr>
              <p:cNvPr id="30" name="Rounded Rectangle 29">
                <a:hlinkClick r:id="rId10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STAFF EMPOWERMENT</a:t>
                </a:r>
              </a:p>
            </p:txBody>
          </p:sp>
          <p:sp>
            <p:nvSpPr>
              <p:cNvPr id="32" name="Rounded Rectangle 31">
                <a:hlinkClick r:id="rId11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DISCUSS STAFF IDEAS</a:t>
                </a:r>
              </a:p>
            </p:txBody>
          </p:sp>
          <p:sp>
            <p:nvSpPr>
              <p:cNvPr id="35" name="Rounded Rectangle 34">
                <a:hlinkClick r:id="rId12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PARTICIPATION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7531101" y="3903109"/>
              <a:ext cx="1555750" cy="740263"/>
              <a:chOff x="7807919" y="4995309"/>
              <a:chExt cx="1355131" cy="740263"/>
            </a:xfrm>
          </p:grpSpPr>
          <p:sp>
            <p:nvSpPr>
              <p:cNvPr id="37" name="Rounded Rectangle 36">
                <a:hlinkClick r:id="rId13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DECENTRALISATION</a:t>
                </a:r>
              </a:p>
            </p:txBody>
          </p:sp>
          <p:sp>
            <p:nvSpPr>
              <p:cNvPr id="38" name="Rounded Rectangle 37">
                <a:hlinkClick r:id="rId14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GROWTH</a:t>
                </a:r>
              </a:p>
            </p:txBody>
          </p:sp>
          <p:sp>
            <p:nvSpPr>
              <p:cNvPr id="39" name="Rounded Rectangle 38">
                <a:hlinkClick r:id="rId15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TEAMWORK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7543801" y="4950859"/>
              <a:ext cx="1555750" cy="740263"/>
              <a:chOff x="7807919" y="4995309"/>
              <a:chExt cx="1355131" cy="740263"/>
            </a:xfrm>
          </p:grpSpPr>
          <p:sp>
            <p:nvSpPr>
              <p:cNvPr id="50" name="Rounded Rectangle 49">
                <a:hlinkClick r:id="rId16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TASK FOCUSED</a:t>
                </a:r>
              </a:p>
            </p:txBody>
          </p:sp>
          <p:sp>
            <p:nvSpPr>
              <p:cNvPr id="51" name="Rounded Rectangle 50">
                <a:hlinkClick r:id="rId17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GOAL CLARITY</a:t>
                </a:r>
              </a:p>
            </p:txBody>
          </p:sp>
          <p:sp>
            <p:nvSpPr>
              <p:cNvPr id="52" name="Rounded Rectangle 51">
                <a:hlinkClick r:id="rId18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CREATIVE PROBLEM SOLVING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7556500" y="5750959"/>
              <a:ext cx="1550385" cy="475863"/>
              <a:chOff x="7807919" y="4995309"/>
              <a:chExt cx="1350458" cy="475863"/>
            </a:xfrm>
          </p:grpSpPr>
          <p:sp>
            <p:nvSpPr>
              <p:cNvPr id="54" name="Rounded Rectangle 53">
                <a:hlinkClick r:id="rId19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OUTCOME EXCELLENCE</a:t>
                </a:r>
              </a:p>
            </p:txBody>
          </p:sp>
          <p:sp>
            <p:nvSpPr>
              <p:cNvPr id="56" name="Rounded Rectangle 55">
                <a:hlinkClick r:id="rId20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EFFICIENCY</a:t>
                </a:r>
              </a:p>
            </p:txBody>
          </p:sp>
        </p:grpSp>
        <p:sp>
          <p:nvSpPr>
            <p:cNvPr id="58" name="Rounded Rectangle 57">
              <a:hlinkClick r:id="rId21" action="ppaction://hlinksldjump"/>
            </p:cNvPr>
            <p:cNvSpPr/>
            <p:nvPr/>
          </p:nvSpPr>
          <p:spPr>
            <a:xfrm>
              <a:off x="7550636" y="4698786"/>
              <a:ext cx="1542565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800" dirty="0" smtClean="0">
                  <a:solidFill>
                    <a:srgbClr val="FF0000"/>
                  </a:solidFill>
                </a:rPr>
                <a:t>INNOVATION &amp; CHANGE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 descr="participation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1" name="Round Same Side Corner Rectangle 10">
            <a:hlinkClick r:id="rId3" action="ppaction://hlinksldjump"/>
          </p:cNvPr>
          <p:cNvSpPr/>
          <p:nvPr/>
        </p:nvSpPr>
        <p:spPr>
          <a:xfrm>
            <a:off x="13081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rgbClr val="F4F4F4"/>
                </a:solidFill>
              </a:rPr>
              <a:t>YOUR NETWORK</a:t>
            </a:r>
            <a:endParaRPr lang="en-NZ" sz="900" dirty="0">
              <a:solidFill>
                <a:srgbClr val="F4F4F4"/>
              </a:solidFill>
            </a:endParaRPr>
          </a:p>
        </p:txBody>
      </p:sp>
      <p:sp>
        <p:nvSpPr>
          <p:cNvPr id="4" name="Round Same Side Corner Rectangle 3">
            <a:hlinkClick r:id="rId4" action="ppaction://hlinksldjump"/>
          </p:cNvPr>
          <p:cNvSpPr/>
          <p:nvPr/>
        </p:nvSpPr>
        <p:spPr>
          <a:xfrm>
            <a:off x="2622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GP LINKAGES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Round Same Side Corner Rectangle 4">
            <a:hlinkClick r:id="rId5" action="ppaction://hlinksldjump"/>
          </p:cNvPr>
          <p:cNvSpPr/>
          <p:nvPr/>
        </p:nvSpPr>
        <p:spPr>
          <a:xfrm>
            <a:off x="39433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COMMUNICATION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Round Same Side Corner Rectangle 5">
            <a:hlinkClick r:id="rId6" action="ppaction://hlinksldjump"/>
          </p:cNvPr>
          <p:cNvSpPr/>
          <p:nvPr/>
        </p:nvSpPr>
        <p:spPr>
          <a:xfrm>
            <a:off x="52514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SERVICE DEVELOP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Round Same Side Corner Rectangle 7">
            <a:hlinkClick r:id="rId7" action="ppaction://hlinksldjump"/>
          </p:cNvPr>
          <p:cNvSpPr/>
          <p:nvPr/>
        </p:nvSpPr>
        <p:spPr>
          <a:xfrm>
            <a:off x="78740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CONCLUSION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90499"/>
            <a:ext cx="9144000" cy="30481"/>
          </a:xfrm>
          <a:prstGeom prst="line">
            <a:avLst/>
          </a:prstGeom>
          <a:ln w="31750">
            <a:solidFill>
              <a:srgbClr val="FF5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Same Side Corner Rectangle 9">
            <a:hlinkClick r:id="rId8" action="ppaction://hlinksldjump"/>
          </p:cNvPr>
          <p:cNvSpPr/>
          <p:nvPr/>
        </p:nvSpPr>
        <p:spPr>
          <a:xfrm>
            <a:off x="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HOME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00575" y="115329"/>
            <a:ext cx="8229600" cy="1143000"/>
          </a:xfrm>
        </p:spPr>
        <p:txBody>
          <a:bodyPr/>
          <a:lstStyle/>
          <a:p>
            <a:r>
              <a:rPr lang="en-NZ" dirty="0" smtClean="0"/>
              <a:t>Participation &amp; Open Discussion</a:t>
            </a:r>
            <a:endParaRPr lang="en-NZ" dirty="0"/>
          </a:p>
        </p:txBody>
      </p:sp>
      <p:sp>
        <p:nvSpPr>
          <p:cNvPr id="7" name="Round Same Side Corner Rectangle 6">
            <a:hlinkClick r:id="rId9" action="ppaction://hlinksldjump"/>
          </p:cNvPr>
          <p:cNvSpPr/>
          <p:nvPr/>
        </p:nvSpPr>
        <p:spPr>
          <a:xfrm>
            <a:off x="6559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F4F4F4"/>
              </a:gs>
              <a:gs pos="64000">
                <a:srgbClr val="D9D9D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b="1" dirty="0" smtClean="0">
                <a:solidFill>
                  <a:srgbClr val="FF5229"/>
                </a:solidFill>
              </a:rPr>
              <a:t>CULTURE CARRIERS</a:t>
            </a:r>
            <a:endParaRPr lang="en-NZ" sz="900" b="1" dirty="0">
              <a:solidFill>
                <a:srgbClr val="FF5229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518400" y="2508250"/>
            <a:ext cx="1534160" cy="53975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/>
              <a:t>CLICK BUTTONS BELOW TO EXAMINE ORGANISATION CULTURAL VALUES</a:t>
            </a:r>
            <a:endParaRPr lang="en-NZ" sz="900" dirty="0"/>
          </a:p>
        </p:txBody>
      </p:sp>
      <p:sp>
        <p:nvSpPr>
          <p:cNvPr id="61" name="Rounded Rectangle 60"/>
          <p:cNvSpPr/>
          <p:nvPr/>
        </p:nvSpPr>
        <p:spPr>
          <a:xfrm>
            <a:off x="5987848" y="5193579"/>
            <a:ext cx="1519325" cy="823046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54715" y="5772880"/>
            <a:ext cx="762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No response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6159614" y="5812532"/>
            <a:ext cx="132556" cy="123825"/>
          </a:xfrm>
          <a:prstGeom prst="ellipse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64" name="Oval 63"/>
          <p:cNvSpPr/>
          <p:nvPr/>
        </p:nvSpPr>
        <p:spPr>
          <a:xfrm>
            <a:off x="6155841" y="5452671"/>
            <a:ext cx="132556" cy="123825"/>
          </a:xfrm>
          <a:prstGeom prst="ellipse">
            <a:avLst/>
          </a:prstGeom>
          <a:solidFill>
            <a:srgbClr val="FF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65" name="Oval 64"/>
          <p:cNvSpPr/>
          <p:nvPr/>
        </p:nvSpPr>
        <p:spPr>
          <a:xfrm>
            <a:off x="6147307" y="5261256"/>
            <a:ext cx="132556" cy="1238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66" name="TextBox 65"/>
          <p:cNvSpPr txBox="1"/>
          <p:nvPr/>
        </p:nvSpPr>
        <p:spPr>
          <a:xfrm>
            <a:off x="6354725" y="5404581"/>
            <a:ext cx="798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Medium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354727" y="5209317"/>
            <a:ext cx="8493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High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6159016" y="5639996"/>
            <a:ext cx="132556" cy="123825"/>
          </a:xfrm>
          <a:prstGeom prst="ellipse">
            <a:avLst/>
          </a:prstGeom>
          <a:solidFill>
            <a:srgbClr val="FF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69" name="TextBox 68"/>
          <p:cNvSpPr txBox="1"/>
          <p:nvPr/>
        </p:nvSpPr>
        <p:spPr>
          <a:xfrm>
            <a:off x="6357900" y="5591906"/>
            <a:ext cx="798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Low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7518401" y="3103009"/>
            <a:ext cx="1588484" cy="3123813"/>
            <a:chOff x="7518401" y="3103009"/>
            <a:chExt cx="1588484" cy="3123813"/>
          </a:xfrm>
        </p:grpSpPr>
        <p:grpSp>
          <p:nvGrpSpPr>
            <p:cNvPr id="71" name="Group 25"/>
            <p:cNvGrpSpPr/>
            <p:nvPr/>
          </p:nvGrpSpPr>
          <p:grpSpPr>
            <a:xfrm>
              <a:off x="7518401" y="3103009"/>
              <a:ext cx="1555750" cy="740263"/>
              <a:chOff x="7807919" y="4995309"/>
              <a:chExt cx="1355131" cy="740263"/>
            </a:xfrm>
          </p:grpSpPr>
          <p:sp>
            <p:nvSpPr>
              <p:cNvPr id="84" name="Rounded Rectangle 83">
                <a:hlinkClick r:id="rId10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STAFF EMPOWERMENT</a:t>
                </a:r>
              </a:p>
            </p:txBody>
          </p:sp>
          <p:sp>
            <p:nvSpPr>
              <p:cNvPr id="85" name="Rounded Rectangle 84">
                <a:hlinkClick r:id="rId11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DISCUSS STAFF IDEAS</a:t>
                </a:r>
              </a:p>
            </p:txBody>
          </p:sp>
          <p:sp>
            <p:nvSpPr>
              <p:cNvPr id="86" name="Rounded Rectangle 85">
                <a:hlinkClick r:id="rId12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chemeClr val="tx1">
                        <a:lumMod val="95000"/>
                      </a:schemeClr>
                    </a:solidFill>
                  </a:rPr>
                  <a:t>PARTICIPATION</a:t>
                </a:r>
              </a:p>
            </p:txBody>
          </p:sp>
        </p:grpSp>
        <p:grpSp>
          <p:nvGrpSpPr>
            <p:cNvPr id="72" name="Group 35"/>
            <p:cNvGrpSpPr/>
            <p:nvPr/>
          </p:nvGrpSpPr>
          <p:grpSpPr>
            <a:xfrm>
              <a:off x="7531101" y="3903109"/>
              <a:ext cx="1555750" cy="740263"/>
              <a:chOff x="7807919" y="4995309"/>
              <a:chExt cx="1355131" cy="740263"/>
            </a:xfrm>
          </p:grpSpPr>
          <p:sp>
            <p:nvSpPr>
              <p:cNvPr id="81" name="Rounded Rectangle 80">
                <a:hlinkClick r:id="rId13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DECENTRALISATION</a:t>
                </a:r>
              </a:p>
            </p:txBody>
          </p:sp>
          <p:sp>
            <p:nvSpPr>
              <p:cNvPr id="82" name="Rounded Rectangle 81">
                <a:hlinkClick r:id="rId14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GROWTH</a:t>
                </a:r>
              </a:p>
            </p:txBody>
          </p:sp>
          <p:sp>
            <p:nvSpPr>
              <p:cNvPr id="83" name="Rounded Rectangle 82">
                <a:hlinkClick r:id="rId15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TEAMWORK</a:t>
                </a:r>
              </a:p>
            </p:txBody>
          </p:sp>
        </p:grpSp>
        <p:grpSp>
          <p:nvGrpSpPr>
            <p:cNvPr id="73" name="Group 48"/>
            <p:cNvGrpSpPr/>
            <p:nvPr/>
          </p:nvGrpSpPr>
          <p:grpSpPr>
            <a:xfrm>
              <a:off x="7543801" y="4950859"/>
              <a:ext cx="1555750" cy="740263"/>
              <a:chOff x="7807919" y="4995309"/>
              <a:chExt cx="1355131" cy="740263"/>
            </a:xfrm>
          </p:grpSpPr>
          <p:sp>
            <p:nvSpPr>
              <p:cNvPr id="78" name="Rounded Rectangle 77">
                <a:hlinkClick r:id="rId16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TASK FOCUSED</a:t>
                </a:r>
              </a:p>
            </p:txBody>
          </p:sp>
          <p:sp>
            <p:nvSpPr>
              <p:cNvPr id="79" name="Rounded Rectangle 78">
                <a:hlinkClick r:id="rId17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GOAL CLARITY</a:t>
                </a:r>
              </a:p>
            </p:txBody>
          </p:sp>
          <p:sp>
            <p:nvSpPr>
              <p:cNvPr id="80" name="Rounded Rectangle 79">
                <a:hlinkClick r:id="rId18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CREATIVE PROBLEM SOLVING</a:t>
                </a:r>
              </a:p>
            </p:txBody>
          </p:sp>
        </p:grpSp>
        <p:grpSp>
          <p:nvGrpSpPr>
            <p:cNvPr id="74" name="Group 52"/>
            <p:cNvGrpSpPr/>
            <p:nvPr/>
          </p:nvGrpSpPr>
          <p:grpSpPr>
            <a:xfrm>
              <a:off x="7556500" y="5750959"/>
              <a:ext cx="1550385" cy="475863"/>
              <a:chOff x="7807919" y="4995309"/>
              <a:chExt cx="1350458" cy="475863"/>
            </a:xfrm>
          </p:grpSpPr>
          <p:sp>
            <p:nvSpPr>
              <p:cNvPr id="76" name="Rounded Rectangle 75">
                <a:hlinkClick r:id="rId19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OUTCOME EXCELLENCE</a:t>
                </a:r>
              </a:p>
            </p:txBody>
          </p:sp>
          <p:sp>
            <p:nvSpPr>
              <p:cNvPr id="77" name="Rounded Rectangle 76">
                <a:hlinkClick r:id="rId20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EFFICIENCY</a:t>
                </a:r>
              </a:p>
            </p:txBody>
          </p:sp>
        </p:grpSp>
        <p:sp>
          <p:nvSpPr>
            <p:cNvPr id="75" name="Rounded Rectangle 74">
              <a:hlinkClick r:id="rId21" action="ppaction://hlinksldjump"/>
            </p:cNvPr>
            <p:cNvSpPr/>
            <p:nvPr/>
          </p:nvSpPr>
          <p:spPr>
            <a:xfrm>
              <a:off x="7550636" y="4698786"/>
              <a:ext cx="1542565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800" dirty="0" smtClean="0">
                  <a:solidFill>
                    <a:srgbClr val="FF0000"/>
                  </a:solidFill>
                </a:rPr>
                <a:t>INNOVATION &amp; CHANGE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Empowerment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1" name="Round Same Side Corner Rectangle 10">
            <a:hlinkClick r:id="rId3" action="ppaction://hlinksldjump"/>
          </p:cNvPr>
          <p:cNvSpPr/>
          <p:nvPr/>
        </p:nvSpPr>
        <p:spPr>
          <a:xfrm>
            <a:off x="13081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rgbClr val="F4F4F4"/>
                </a:solidFill>
              </a:rPr>
              <a:t>YOUR NETWORK</a:t>
            </a:r>
            <a:endParaRPr lang="en-NZ" sz="900" dirty="0">
              <a:solidFill>
                <a:srgbClr val="F4F4F4"/>
              </a:solidFill>
            </a:endParaRPr>
          </a:p>
        </p:txBody>
      </p:sp>
      <p:sp>
        <p:nvSpPr>
          <p:cNvPr id="4" name="Round Same Side Corner Rectangle 3">
            <a:hlinkClick r:id="rId4" action="ppaction://hlinksldjump"/>
          </p:cNvPr>
          <p:cNvSpPr/>
          <p:nvPr/>
        </p:nvSpPr>
        <p:spPr>
          <a:xfrm>
            <a:off x="2622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GP LINKAGES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Round Same Side Corner Rectangle 4">
            <a:hlinkClick r:id="rId5" action="ppaction://hlinksldjump"/>
          </p:cNvPr>
          <p:cNvSpPr/>
          <p:nvPr/>
        </p:nvSpPr>
        <p:spPr>
          <a:xfrm>
            <a:off x="39433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COMMUNICATION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Round Same Side Corner Rectangle 5">
            <a:hlinkClick r:id="rId6" action="ppaction://hlinksldjump"/>
          </p:cNvPr>
          <p:cNvSpPr/>
          <p:nvPr/>
        </p:nvSpPr>
        <p:spPr>
          <a:xfrm>
            <a:off x="52514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SERVICE DEVELOP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Round Same Side Corner Rectangle 7">
            <a:hlinkClick r:id="rId7" action="ppaction://hlinksldjump"/>
          </p:cNvPr>
          <p:cNvSpPr/>
          <p:nvPr/>
        </p:nvSpPr>
        <p:spPr>
          <a:xfrm>
            <a:off x="78740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CONCLUSION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90499"/>
            <a:ext cx="9144000" cy="30481"/>
          </a:xfrm>
          <a:prstGeom prst="line">
            <a:avLst/>
          </a:prstGeom>
          <a:ln w="31750">
            <a:solidFill>
              <a:srgbClr val="FF5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Same Side Corner Rectangle 9">
            <a:hlinkClick r:id="rId8" action="ppaction://hlinksldjump"/>
          </p:cNvPr>
          <p:cNvSpPr/>
          <p:nvPr/>
        </p:nvSpPr>
        <p:spPr>
          <a:xfrm>
            <a:off x="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HOME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00575" y="115329"/>
            <a:ext cx="8229600" cy="1143000"/>
          </a:xfrm>
        </p:spPr>
        <p:txBody>
          <a:bodyPr/>
          <a:lstStyle/>
          <a:p>
            <a:r>
              <a:rPr lang="en-NZ" dirty="0" smtClean="0"/>
              <a:t>Empowering employees to act</a:t>
            </a:r>
            <a:endParaRPr lang="en-NZ" dirty="0"/>
          </a:p>
        </p:txBody>
      </p:sp>
      <p:sp>
        <p:nvSpPr>
          <p:cNvPr id="7" name="Round Same Side Corner Rectangle 6">
            <a:hlinkClick r:id="rId9" action="ppaction://hlinksldjump"/>
          </p:cNvPr>
          <p:cNvSpPr/>
          <p:nvPr/>
        </p:nvSpPr>
        <p:spPr>
          <a:xfrm>
            <a:off x="6559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F4F4F4"/>
              </a:gs>
              <a:gs pos="64000">
                <a:srgbClr val="D9D9D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b="1" dirty="0" smtClean="0">
                <a:solidFill>
                  <a:srgbClr val="FF5229"/>
                </a:solidFill>
              </a:rPr>
              <a:t>CULTURE CARRIERS</a:t>
            </a:r>
            <a:endParaRPr lang="en-NZ" sz="900" b="1" dirty="0">
              <a:solidFill>
                <a:srgbClr val="FF5229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987848" y="5193579"/>
            <a:ext cx="1519325" cy="823046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4715" y="5772880"/>
            <a:ext cx="762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No response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159614" y="5812532"/>
            <a:ext cx="132556" cy="123825"/>
          </a:xfrm>
          <a:prstGeom prst="ellipse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2" name="Oval 31"/>
          <p:cNvSpPr/>
          <p:nvPr/>
        </p:nvSpPr>
        <p:spPr>
          <a:xfrm>
            <a:off x="6155841" y="5452671"/>
            <a:ext cx="132556" cy="123825"/>
          </a:xfrm>
          <a:prstGeom prst="ellipse">
            <a:avLst/>
          </a:prstGeom>
          <a:solidFill>
            <a:srgbClr val="FF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3" name="Oval 32"/>
          <p:cNvSpPr/>
          <p:nvPr/>
        </p:nvSpPr>
        <p:spPr>
          <a:xfrm>
            <a:off x="6147307" y="5261256"/>
            <a:ext cx="132556" cy="1238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4" name="TextBox 33"/>
          <p:cNvSpPr txBox="1"/>
          <p:nvPr/>
        </p:nvSpPr>
        <p:spPr>
          <a:xfrm>
            <a:off x="6354725" y="5404581"/>
            <a:ext cx="798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Medium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54727" y="5209317"/>
            <a:ext cx="8493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High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159016" y="5639996"/>
            <a:ext cx="132556" cy="123825"/>
          </a:xfrm>
          <a:prstGeom prst="ellipse">
            <a:avLst/>
          </a:prstGeom>
          <a:solidFill>
            <a:srgbClr val="FF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7" name="TextBox 36"/>
          <p:cNvSpPr txBox="1"/>
          <p:nvPr/>
        </p:nvSpPr>
        <p:spPr>
          <a:xfrm>
            <a:off x="6357900" y="5591906"/>
            <a:ext cx="798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Low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518401" y="3103009"/>
            <a:ext cx="1588484" cy="3123813"/>
            <a:chOff x="7518401" y="3103009"/>
            <a:chExt cx="1588484" cy="3123813"/>
          </a:xfrm>
        </p:grpSpPr>
        <p:grpSp>
          <p:nvGrpSpPr>
            <p:cNvPr id="39" name="Group 25"/>
            <p:cNvGrpSpPr/>
            <p:nvPr/>
          </p:nvGrpSpPr>
          <p:grpSpPr>
            <a:xfrm>
              <a:off x="7518401" y="3103009"/>
              <a:ext cx="1555750" cy="740263"/>
              <a:chOff x="7807919" y="4995309"/>
              <a:chExt cx="1355131" cy="740263"/>
            </a:xfrm>
          </p:grpSpPr>
          <p:sp>
            <p:nvSpPr>
              <p:cNvPr id="52" name="Rounded Rectangle 51">
                <a:hlinkClick r:id="rId10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chemeClr val="tx1">
                        <a:lumMod val="95000"/>
                      </a:schemeClr>
                    </a:solidFill>
                  </a:rPr>
                  <a:t>STAFF EMPOWERMENT</a:t>
                </a:r>
              </a:p>
            </p:txBody>
          </p:sp>
          <p:sp>
            <p:nvSpPr>
              <p:cNvPr id="53" name="Rounded Rectangle 52">
                <a:hlinkClick r:id="rId11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DISCUSS STAFF IDEAS</a:t>
                </a:r>
              </a:p>
            </p:txBody>
          </p:sp>
          <p:sp>
            <p:nvSpPr>
              <p:cNvPr id="54" name="Rounded Rectangle 53">
                <a:hlinkClick r:id="rId12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PARTICIPATION</a:t>
                </a:r>
              </a:p>
            </p:txBody>
          </p:sp>
        </p:grpSp>
        <p:grpSp>
          <p:nvGrpSpPr>
            <p:cNvPr id="40" name="Group 35"/>
            <p:cNvGrpSpPr/>
            <p:nvPr/>
          </p:nvGrpSpPr>
          <p:grpSpPr>
            <a:xfrm>
              <a:off x="7531101" y="3903109"/>
              <a:ext cx="1555750" cy="740263"/>
              <a:chOff x="7807919" y="4995309"/>
              <a:chExt cx="1355131" cy="740263"/>
            </a:xfrm>
          </p:grpSpPr>
          <p:sp>
            <p:nvSpPr>
              <p:cNvPr id="49" name="Rounded Rectangle 48">
                <a:hlinkClick r:id="rId13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DECENTRALISATION</a:t>
                </a:r>
              </a:p>
            </p:txBody>
          </p:sp>
          <p:sp>
            <p:nvSpPr>
              <p:cNvPr id="50" name="Rounded Rectangle 49">
                <a:hlinkClick r:id="rId14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GROWTH</a:t>
                </a:r>
              </a:p>
            </p:txBody>
          </p:sp>
          <p:sp>
            <p:nvSpPr>
              <p:cNvPr id="51" name="Rounded Rectangle 50">
                <a:hlinkClick r:id="rId15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TEAMWORK</a:t>
                </a:r>
              </a:p>
            </p:txBody>
          </p:sp>
        </p:grpSp>
        <p:grpSp>
          <p:nvGrpSpPr>
            <p:cNvPr id="41" name="Group 48"/>
            <p:cNvGrpSpPr/>
            <p:nvPr/>
          </p:nvGrpSpPr>
          <p:grpSpPr>
            <a:xfrm>
              <a:off x="7543801" y="4950859"/>
              <a:ext cx="1555750" cy="740263"/>
              <a:chOff x="7807919" y="4995309"/>
              <a:chExt cx="1355131" cy="740263"/>
            </a:xfrm>
          </p:grpSpPr>
          <p:sp>
            <p:nvSpPr>
              <p:cNvPr id="46" name="Rounded Rectangle 45">
                <a:hlinkClick r:id="rId16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TASK FOCUSED</a:t>
                </a:r>
              </a:p>
            </p:txBody>
          </p:sp>
          <p:sp>
            <p:nvSpPr>
              <p:cNvPr id="47" name="Rounded Rectangle 46">
                <a:hlinkClick r:id="rId17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GOAL CLARITY</a:t>
                </a:r>
              </a:p>
            </p:txBody>
          </p:sp>
          <p:sp>
            <p:nvSpPr>
              <p:cNvPr id="48" name="Rounded Rectangle 47">
                <a:hlinkClick r:id="rId18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CREATIVE PROBLEM SOLVING</a:t>
                </a:r>
              </a:p>
            </p:txBody>
          </p:sp>
        </p:grpSp>
        <p:grpSp>
          <p:nvGrpSpPr>
            <p:cNvPr id="42" name="Group 52"/>
            <p:cNvGrpSpPr/>
            <p:nvPr/>
          </p:nvGrpSpPr>
          <p:grpSpPr>
            <a:xfrm>
              <a:off x="7556500" y="5750959"/>
              <a:ext cx="1550385" cy="475863"/>
              <a:chOff x="7807919" y="4995309"/>
              <a:chExt cx="1350458" cy="475863"/>
            </a:xfrm>
          </p:grpSpPr>
          <p:sp>
            <p:nvSpPr>
              <p:cNvPr id="44" name="Rounded Rectangle 43">
                <a:hlinkClick r:id="rId19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OUTCOME EXCELLENCE</a:t>
                </a:r>
              </a:p>
            </p:txBody>
          </p:sp>
          <p:sp>
            <p:nvSpPr>
              <p:cNvPr id="45" name="Rounded Rectangle 44">
                <a:hlinkClick r:id="rId20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EFFICIENCY</a:t>
                </a:r>
              </a:p>
            </p:txBody>
          </p:sp>
        </p:grpSp>
        <p:sp>
          <p:nvSpPr>
            <p:cNvPr id="43" name="Rounded Rectangle 42">
              <a:hlinkClick r:id="rId21" action="ppaction://hlinksldjump"/>
            </p:cNvPr>
            <p:cNvSpPr/>
            <p:nvPr/>
          </p:nvSpPr>
          <p:spPr>
            <a:xfrm>
              <a:off x="7550636" y="4698786"/>
              <a:ext cx="1542565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800" dirty="0" smtClean="0">
                  <a:solidFill>
                    <a:srgbClr val="FF0000"/>
                  </a:solidFill>
                </a:rPr>
                <a:t>INNOVATION &amp; CHANGE</a:t>
              </a: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7518400" y="2508250"/>
            <a:ext cx="1534160" cy="53975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/>
              <a:t>CLICK BUTTONS BELOW TO EXAMINE ORGANISATION CULTURAL VALUES</a:t>
            </a:r>
            <a:endParaRPr lang="en-NZ" sz="9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Assessing employee concerns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1" name="Round Same Side Corner Rectangle 10">
            <a:hlinkClick r:id="rId3" action="ppaction://hlinksldjump"/>
          </p:cNvPr>
          <p:cNvSpPr/>
          <p:nvPr/>
        </p:nvSpPr>
        <p:spPr>
          <a:xfrm>
            <a:off x="13081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rgbClr val="F4F4F4"/>
                </a:solidFill>
              </a:rPr>
              <a:t>YOUR NETWORK</a:t>
            </a:r>
            <a:endParaRPr lang="en-NZ" sz="900" dirty="0">
              <a:solidFill>
                <a:srgbClr val="F4F4F4"/>
              </a:solidFill>
            </a:endParaRPr>
          </a:p>
        </p:txBody>
      </p:sp>
      <p:sp>
        <p:nvSpPr>
          <p:cNvPr id="4" name="Round Same Side Corner Rectangle 3">
            <a:hlinkClick r:id="rId4" action="ppaction://hlinksldjump"/>
          </p:cNvPr>
          <p:cNvSpPr/>
          <p:nvPr/>
        </p:nvSpPr>
        <p:spPr>
          <a:xfrm>
            <a:off x="2622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GP LINKAGES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Round Same Side Corner Rectangle 4">
            <a:hlinkClick r:id="rId5" action="ppaction://hlinksldjump"/>
          </p:cNvPr>
          <p:cNvSpPr/>
          <p:nvPr/>
        </p:nvSpPr>
        <p:spPr>
          <a:xfrm>
            <a:off x="39433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COMMUNICATION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Round Same Side Corner Rectangle 5">
            <a:hlinkClick r:id="rId6" action="ppaction://hlinksldjump"/>
          </p:cNvPr>
          <p:cNvSpPr/>
          <p:nvPr/>
        </p:nvSpPr>
        <p:spPr>
          <a:xfrm>
            <a:off x="52514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SERVICE DEVELOP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Round Same Side Corner Rectangle 7">
            <a:hlinkClick r:id="rId7" action="ppaction://hlinksldjump"/>
          </p:cNvPr>
          <p:cNvSpPr/>
          <p:nvPr/>
        </p:nvSpPr>
        <p:spPr>
          <a:xfrm>
            <a:off x="78740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CONCLUSION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90499"/>
            <a:ext cx="9144000" cy="30481"/>
          </a:xfrm>
          <a:prstGeom prst="line">
            <a:avLst/>
          </a:prstGeom>
          <a:ln w="31750">
            <a:solidFill>
              <a:srgbClr val="FF5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Same Side Corner Rectangle 9">
            <a:hlinkClick r:id="rId8" action="ppaction://hlinksldjump"/>
          </p:cNvPr>
          <p:cNvSpPr/>
          <p:nvPr/>
        </p:nvSpPr>
        <p:spPr>
          <a:xfrm>
            <a:off x="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HOME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00575" y="115329"/>
            <a:ext cx="8229600" cy="1143000"/>
          </a:xfrm>
        </p:spPr>
        <p:txBody>
          <a:bodyPr/>
          <a:lstStyle/>
          <a:p>
            <a:r>
              <a:rPr lang="en-NZ" dirty="0" smtClean="0"/>
              <a:t>Assessing employee concerns</a:t>
            </a:r>
            <a:endParaRPr lang="en-NZ" dirty="0"/>
          </a:p>
        </p:txBody>
      </p:sp>
      <p:sp>
        <p:nvSpPr>
          <p:cNvPr id="7" name="Round Same Side Corner Rectangle 6">
            <a:hlinkClick r:id="rId9" action="ppaction://hlinksldjump"/>
          </p:cNvPr>
          <p:cNvSpPr/>
          <p:nvPr/>
        </p:nvSpPr>
        <p:spPr>
          <a:xfrm>
            <a:off x="6559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F4F4F4"/>
              </a:gs>
              <a:gs pos="64000">
                <a:srgbClr val="D9D9D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b="1" dirty="0" smtClean="0">
                <a:solidFill>
                  <a:srgbClr val="FF5229"/>
                </a:solidFill>
              </a:rPr>
              <a:t>CULTURE CARRIERS</a:t>
            </a:r>
            <a:endParaRPr lang="en-NZ" sz="900" b="1" dirty="0">
              <a:solidFill>
                <a:srgbClr val="FF5229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987848" y="5193579"/>
            <a:ext cx="1519325" cy="823046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4715" y="5772880"/>
            <a:ext cx="762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No response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159614" y="5812532"/>
            <a:ext cx="132556" cy="123825"/>
          </a:xfrm>
          <a:prstGeom prst="ellipse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2" name="Oval 31"/>
          <p:cNvSpPr/>
          <p:nvPr/>
        </p:nvSpPr>
        <p:spPr>
          <a:xfrm>
            <a:off x="6155841" y="5452671"/>
            <a:ext cx="132556" cy="123825"/>
          </a:xfrm>
          <a:prstGeom prst="ellipse">
            <a:avLst/>
          </a:prstGeom>
          <a:solidFill>
            <a:srgbClr val="FF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3" name="Oval 32"/>
          <p:cNvSpPr/>
          <p:nvPr/>
        </p:nvSpPr>
        <p:spPr>
          <a:xfrm>
            <a:off x="6147307" y="5261256"/>
            <a:ext cx="132556" cy="1238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4" name="TextBox 33"/>
          <p:cNvSpPr txBox="1"/>
          <p:nvPr/>
        </p:nvSpPr>
        <p:spPr>
          <a:xfrm>
            <a:off x="6354725" y="5404581"/>
            <a:ext cx="798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Medium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54727" y="5209317"/>
            <a:ext cx="8493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High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159016" y="5639996"/>
            <a:ext cx="132556" cy="123825"/>
          </a:xfrm>
          <a:prstGeom prst="ellipse">
            <a:avLst/>
          </a:prstGeom>
          <a:solidFill>
            <a:srgbClr val="FF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7" name="TextBox 36"/>
          <p:cNvSpPr txBox="1"/>
          <p:nvPr/>
        </p:nvSpPr>
        <p:spPr>
          <a:xfrm>
            <a:off x="6357900" y="5591906"/>
            <a:ext cx="798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Low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518401" y="3103009"/>
            <a:ext cx="1588484" cy="3123813"/>
            <a:chOff x="7518401" y="3103009"/>
            <a:chExt cx="1588484" cy="3123813"/>
          </a:xfrm>
        </p:grpSpPr>
        <p:grpSp>
          <p:nvGrpSpPr>
            <p:cNvPr id="39" name="Group 25"/>
            <p:cNvGrpSpPr/>
            <p:nvPr/>
          </p:nvGrpSpPr>
          <p:grpSpPr>
            <a:xfrm>
              <a:off x="7518401" y="3103009"/>
              <a:ext cx="1555750" cy="740263"/>
              <a:chOff x="7807919" y="4995309"/>
              <a:chExt cx="1355131" cy="740263"/>
            </a:xfrm>
          </p:grpSpPr>
          <p:sp>
            <p:nvSpPr>
              <p:cNvPr id="52" name="Rounded Rectangle 51">
                <a:hlinkClick r:id="rId10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STAFF EMPOWERMENT</a:t>
                </a:r>
              </a:p>
            </p:txBody>
          </p:sp>
          <p:sp>
            <p:nvSpPr>
              <p:cNvPr id="53" name="Rounded Rectangle 52">
                <a:hlinkClick r:id="rId11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chemeClr val="tx1">
                        <a:lumMod val="95000"/>
                      </a:schemeClr>
                    </a:solidFill>
                  </a:rPr>
                  <a:t>DISCUSS STAFF IDEAS</a:t>
                </a:r>
              </a:p>
            </p:txBody>
          </p:sp>
          <p:sp>
            <p:nvSpPr>
              <p:cNvPr id="54" name="Rounded Rectangle 53">
                <a:hlinkClick r:id="rId12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PARTICIPATION</a:t>
                </a:r>
              </a:p>
            </p:txBody>
          </p:sp>
        </p:grpSp>
        <p:grpSp>
          <p:nvGrpSpPr>
            <p:cNvPr id="40" name="Group 35"/>
            <p:cNvGrpSpPr/>
            <p:nvPr/>
          </p:nvGrpSpPr>
          <p:grpSpPr>
            <a:xfrm>
              <a:off x="7531101" y="3903109"/>
              <a:ext cx="1555750" cy="740263"/>
              <a:chOff x="7807919" y="4995309"/>
              <a:chExt cx="1355131" cy="740263"/>
            </a:xfrm>
          </p:grpSpPr>
          <p:sp>
            <p:nvSpPr>
              <p:cNvPr id="49" name="Rounded Rectangle 48">
                <a:hlinkClick r:id="rId13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DECENTRALISATION</a:t>
                </a:r>
              </a:p>
            </p:txBody>
          </p:sp>
          <p:sp>
            <p:nvSpPr>
              <p:cNvPr id="50" name="Rounded Rectangle 49">
                <a:hlinkClick r:id="rId14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GROWTH</a:t>
                </a:r>
              </a:p>
            </p:txBody>
          </p:sp>
          <p:sp>
            <p:nvSpPr>
              <p:cNvPr id="51" name="Rounded Rectangle 50">
                <a:hlinkClick r:id="rId15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TEAMWORK</a:t>
                </a:r>
              </a:p>
            </p:txBody>
          </p:sp>
        </p:grpSp>
        <p:grpSp>
          <p:nvGrpSpPr>
            <p:cNvPr id="41" name="Group 48"/>
            <p:cNvGrpSpPr/>
            <p:nvPr/>
          </p:nvGrpSpPr>
          <p:grpSpPr>
            <a:xfrm>
              <a:off x="7543801" y="4950859"/>
              <a:ext cx="1555750" cy="740263"/>
              <a:chOff x="7807919" y="4995309"/>
              <a:chExt cx="1355131" cy="740263"/>
            </a:xfrm>
          </p:grpSpPr>
          <p:sp>
            <p:nvSpPr>
              <p:cNvPr id="46" name="Rounded Rectangle 45">
                <a:hlinkClick r:id="rId16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TASK FOCUSED</a:t>
                </a:r>
              </a:p>
            </p:txBody>
          </p:sp>
          <p:sp>
            <p:nvSpPr>
              <p:cNvPr id="47" name="Rounded Rectangle 46">
                <a:hlinkClick r:id="rId17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GOAL CLARITY</a:t>
                </a:r>
              </a:p>
            </p:txBody>
          </p:sp>
          <p:sp>
            <p:nvSpPr>
              <p:cNvPr id="48" name="Rounded Rectangle 47">
                <a:hlinkClick r:id="rId18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CREATIVE PROBLEM SOLVING</a:t>
                </a:r>
              </a:p>
            </p:txBody>
          </p:sp>
        </p:grpSp>
        <p:grpSp>
          <p:nvGrpSpPr>
            <p:cNvPr id="42" name="Group 52"/>
            <p:cNvGrpSpPr/>
            <p:nvPr/>
          </p:nvGrpSpPr>
          <p:grpSpPr>
            <a:xfrm>
              <a:off x="7556500" y="5750959"/>
              <a:ext cx="1550385" cy="475863"/>
              <a:chOff x="7807919" y="4995309"/>
              <a:chExt cx="1350458" cy="475863"/>
            </a:xfrm>
          </p:grpSpPr>
          <p:sp>
            <p:nvSpPr>
              <p:cNvPr id="44" name="Rounded Rectangle 43">
                <a:hlinkClick r:id="rId19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OUTCOME EXCELLENCE</a:t>
                </a:r>
              </a:p>
            </p:txBody>
          </p:sp>
          <p:sp>
            <p:nvSpPr>
              <p:cNvPr id="45" name="Rounded Rectangle 44">
                <a:hlinkClick r:id="rId20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EFFICIENCY</a:t>
                </a:r>
              </a:p>
            </p:txBody>
          </p:sp>
        </p:grpSp>
        <p:sp>
          <p:nvSpPr>
            <p:cNvPr id="43" name="Rounded Rectangle 42">
              <a:hlinkClick r:id="rId21" action="ppaction://hlinksldjump"/>
            </p:cNvPr>
            <p:cNvSpPr/>
            <p:nvPr/>
          </p:nvSpPr>
          <p:spPr>
            <a:xfrm>
              <a:off x="7550636" y="4698786"/>
              <a:ext cx="1542565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800" dirty="0" smtClean="0">
                  <a:solidFill>
                    <a:srgbClr val="FF0000"/>
                  </a:solidFill>
                </a:rPr>
                <a:t>INNOVATION &amp; CHANGE</a:t>
              </a: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7518400" y="2508250"/>
            <a:ext cx="1534160" cy="53975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/>
              <a:t>CLICK BUTTONS BELOW TO EXAMINE ORGANISATION CULTURAL VALUES</a:t>
            </a:r>
            <a:endParaRPr lang="en-NZ" sz="9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Teamwork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1" name="Round Same Side Corner Rectangle 10">
            <a:hlinkClick r:id="rId3" action="ppaction://hlinksldjump"/>
          </p:cNvPr>
          <p:cNvSpPr/>
          <p:nvPr/>
        </p:nvSpPr>
        <p:spPr>
          <a:xfrm>
            <a:off x="13081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rgbClr val="F4F4F4"/>
                </a:solidFill>
              </a:rPr>
              <a:t>YOUR NETWORK</a:t>
            </a:r>
            <a:endParaRPr lang="en-NZ" sz="900" dirty="0">
              <a:solidFill>
                <a:srgbClr val="F4F4F4"/>
              </a:solidFill>
            </a:endParaRPr>
          </a:p>
        </p:txBody>
      </p:sp>
      <p:sp>
        <p:nvSpPr>
          <p:cNvPr id="4" name="Round Same Side Corner Rectangle 3">
            <a:hlinkClick r:id="rId4" action="ppaction://hlinksldjump"/>
          </p:cNvPr>
          <p:cNvSpPr/>
          <p:nvPr/>
        </p:nvSpPr>
        <p:spPr>
          <a:xfrm>
            <a:off x="2622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GP LINKAGES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Round Same Side Corner Rectangle 4">
            <a:hlinkClick r:id="rId5" action="ppaction://hlinksldjump"/>
          </p:cNvPr>
          <p:cNvSpPr/>
          <p:nvPr/>
        </p:nvSpPr>
        <p:spPr>
          <a:xfrm>
            <a:off x="39433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COMMUNICATION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Round Same Side Corner Rectangle 5">
            <a:hlinkClick r:id="rId6" action="ppaction://hlinksldjump"/>
          </p:cNvPr>
          <p:cNvSpPr/>
          <p:nvPr/>
        </p:nvSpPr>
        <p:spPr>
          <a:xfrm>
            <a:off x="52514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SERVICE DEVELOP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Round Same Side Corner Rectangle 7">
            <a:hlinkClick r:id="rId7" action="ppaction://hlinksldjump"/>
          </p:cNvPr>
          <p:cNvSpPr/>
          <p:nvPr/>
        </p:nvSpPr>
        <p:spPr>
          <a:xfrm>
            <a:off x="78740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CONCLUSION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90499"/>
            <a:ext cx="9144000" cy="30481"/>
          </a:xfrm>
          <a:prstGeom prst="line">
            <a:avLst/>
          </a:prstGeom>
          <a:ln w="31750">
            <a:solidFill>
              <a:srgbClr val="FF5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Same Side Corner Rectangle 9">
            <a:hlinkClick r:id="rId8" action="ppaction://hlinksldjump"/>
          </p:cNvPr>
          <p:cNvSpPr/>
          <p:nvPr/>
        </p:nvSpPr>
        <p:spPr>
          <a:xfrm>
            <a:off x="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HOME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00575" y="115329"/>
            <a:ext cx="8229600" cy="1143000"/>
          </a:xfrm>
        </p:spPr>
        <p:txBody>
          <a:bodyPr/>
          <a:lstStyle/>
          <a:p>
            <a:r>
              <a:rPr lang="en-NZ" dirty="0" smtClean="0"/>
              <a:t>Teamwork and Cohesion</a:t>
            </a:r>
            <a:endParaRPr lang="en-NZ" dirty="0"/>
          </a:p>
        </p:txBody>
      </p:sp>
      <p:sp>
        <p:nvSpPr>
          <p:cNvPr id="7" name="Round Same Side Corner Rectangle 6">
            <a:hlinkClick r:id="rId9" action="ppaction://hlinksldjump"/>
          </p:cNvPr>
          <p:cNvSpPr/>
          <p:nvPr/>
        </p:nvSpPr>
        <p:spPr>
          <a:xfrm>
            <a:off x="6559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F4F4F4"/>
              </a:gs>
              <a:gs pos="64000">
                <a:srgbClr val="D9D9D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b="1" dirty="0" smtClean="0">
                <a:solidFill>
                  <a:srgbClr val="FF5229"/>
                </a:solidFill>
              </a:rPr>
              <a:t>CULTURE CARRIERS</a:t>
            </a:r>
            <a:endParaRPr lang="en-NZ" sz="900" b="1" dirty="0">
              <a:solidFill>
                <a:srgbClr val="FF5229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987848" y="5193579"/>
            <a:ext cx="1519325" cy="823046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4715" y="5772880"/>
            <a:ext cx="762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No response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159614" y="5812532"/>
            <a:ext cx="132556" cy="123825"/>
          </a:xfrm>
          <a:prstGeom prst="ellipse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2" name="Oval 31"/>
          <p:cNvSpPr/>
          <p:nvPr/>
        </p:nvSpPr>
        <p:spPr>
          <a:xfrm>
            <a:off x="6155841" y="5452671"/>
            <a:ext cx="132556" cy="123825"/>
          </a:xfrm>
          <a:prstGeom prst="ellipse">
            <a:avLst/>
          </a:prstGeom>
          <a:solidFill>
            <a:srgbClr val="FF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3" name="Oval 32"/>
          <p:cNvSpPr/>
          <p:nvPr/>
        </p:nvSpPr>
        <p:spPr>
          <a:xfrm>
            <a:off x="6147307" y="5261256"/>
            <a:ext cx="132556" cy="1238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4" name="TextBox 33"/>
          <p:cNvSpPr txBox="1"/>
          <p:nvPr/>
        </p:nvSpPr>
        <p:spPr>
          <a:xfrm>
            <a:off x="6354725" y="5404581"/>
            <a:ext cx="798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Medium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54727" y="5209317"/>
            <a:ext cx="8493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High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159016" y="5639996"/>
            <a:ext cx="132556" cy="123825"/>
          </a:xfrm>
          <a:prstGeom prst="ellipse">
            <a:avLst/>
          </a:prstGeom>
          <a:solidFill>
            <a:srgbClr val="FF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7" name="TextBox 36"/>
          <p:cNvSpPr txBox="1"/>
          <p:nvPr/>
        </p:nvSpPr>
        <p:spPr>
          <a:xfrm>
            <a:off x="6357900" y="5591906"/>
            <a:ext cx="798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Low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518401" y="3103009"/>
            <a:ext cx="1588484" cy="3123813"/>
            <a:chOff x="7518401" y="3103009"/>
            <a:chExt cx="1588484" cy="3123813"/>
          </a:xfrm>
        </p:grpSpPr>
        <p:grpSp>
          <p:nvGrpSpPr>
            <p:cNvPr id="39" name="Group 25"/>
            <p:cNvGrpSpPr/>
            <p:nvPr/>
          </p:nvGrpSpPr>
          <p:grpSpPr>
            <a:xfrm>
              <a:off x="7518401" y="3103009"/>
              <a:ext cx="1555750" cy="740263"/>
              <a:chOff x="7807919" y="4995309"/>
              <a:chExt cx="1355131" cy="740263"/>
            </a:xfrm>
          </p:grpSpPr>
          <p:sp>
            <p:nvSpPr>
              <p:cNvPr id="52" name="Rounded Rectangle 51">
                <a:hlinkClick r:id="rId10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STAFF EMPOWERMENT</a:t>
                </a:r>
              </a:p>
            </p:txBody>
          </p:sp>
          <p:sp>
            <p:nvSpPr>
              <p:cNvPr id="53" name="Rounded Rectangle 52">
                <a:hlinkClick r:id="rId11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DISCUSS STAFF IDEAS</a:t>
                </a:r>
              </a:p>
            </p:txBody>
          </p:sp>
          <p:sp>
            <p:nvSpPr>
              <p:cNvPr id="54" name="Rounded Rectangle 53">
                <a:hlinkClick r:id="rId12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PARTICIPATION</a:t>
                </a:r>
              </a:p>
            </p:txBody>
          </p:sp>
        </p:grpSp>
        <p:grpSp>
          <p:nvGrpSpPr>
            <p:cNvPr id="40" name="Group 35"/>
            <p:cNvGrpSpPr/>
            <p:nvPr/>
          </p:nvGrpSpPr>
          <p:grpSpPr>
            <a:xfrm>
              <a:off x="7531101" y="3903109"/>
              <a:ext cx="1555750" cy="740263"/>
              <a:chOff x="7807919" y="4995309"/>
              <a:chExt cx="1355131" cy="740263"/>
            </a:xfrm>
          </p:grpSpPr>
          <p:sp>
            <p:nvSpPr>
              <p:cNvPr id="49" name="Rounded Rectangle 48">
                <a:hlinkClick r:id="rId13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DECENTRALISATION</a:t>
                </a:r>
              </a:p>
            </p:txBody>
          </p:sp>
          <p:sp>
            <p:nvSpPr>
              <p:cNvPr id="50" name="Rounded Rectangle 49">
                <a:hlinkClick r:id="rId14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GROWTH</a:t>
                </a:r>
              </a:p>
            </p:txBody>
          </p:sp>
          <p:sp>
            <p:nvSpPr>
              <p:cNvPr id="51" name="Rounded Rectangle 50">
                <a:hlinkClick r:id="rId15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chemeClr val="tx1">
                        <a:lumMod val="95000"/>
                      </a:schemeClr>
                    </a:solidFill>
                  </a:rPr>
                  <a:t>TEAMWORK</a:t>
                </a:r>
              </a:p>
            </p:txBody>
          </p:sp>
        </p:grpSp>
        <p:grpSp>
          <p:nvGrpSpPr>
            <p:cNvPr id="41" name="Group 48"/>
            <p:cNvGrpSpPr/>
            <p:nvPr/>
          </p:nvGrpSpPr>
          <p:grpSpPr>
            <a:xfrm>
              <a:off x="7543801" y="4950859"/>
              <a:ext cx="1555750" cy="740263"/>
              <a:chOff x="7807919" y="4995309"/>
              <a:chExt cx="1355131" cy="740263"/>
            </a:xfrm>
          </p:grpSpPr>
          <p:sp>
            <p:nvSpPr>
              <p:cNvPr id="46" name="Rounded Rectangle 45">
                <a:hlinkClick r:id="rId16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TASK FOCUSED</a:t>
                </a:r>
              </a:p>
            </p:txBody>
          </p:sp>
          <p:sp>
            <p:nvSpPr>
              <p:cNvPr id="47" name="Rounded Rectangle 46">
                <a:hlinkClick r:id="rId17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GOAL CLARITY</a:t>
                </a:r>
              </a:p>
            </p:txBody>
          </p:sp>
          <p:sp>
            <p:nvSpPr>
              <p:cNvPr id="48" name="Rounded Rectangle 47">
                <a:hlinkClick r:id="rId18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CREATIVE PROBLEM SOLVING</a:t>
                </a:r>
              </a:p>
            </p:txBody>
          </p:sp>
        </p:grpSp>
        <p:grpSp>
          <p:nvGrpSpPr>
            <p:cNvPr id="42" name="Group 52"/>
            <p:cNvGrpSpPr/>
            <p:nvPr/>
          </p:nvGrpSpPr>
          <p:grpSpPr>
            <a:xfrm>
              <a:off x="7556500" y="5750959"/>
              <a:ext cx="1550385" cy="475863"/>
              <a:chOff x="7807919" y="4995309"/>
              <a:chExt cx="1350458" cy="475863"/>
            </a:xfrm>
          </p:grpSpPr>
          <p:sp>
            <p:nvSpPr>
              <p:cNvPr id="44" name="Rounded Rectangle 43">
                <a:hlinkClick r:id="rId19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OUTCOME EXCELLENCE</a:t>
                </a:r>
              </a:p>
            </p:txBody>
          </p:sp>
          <p:sp>
            <p:nvSpPr>
              <p:cNvPr id="45" name="Rounded Rectangle 44">
                <a:hlinkClick r:id="rId20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EFFICIENCY</a:t>
                </a:r>
              </a:p>
            </p:txBody>
          </p:sp>
        </p:grpSp>
        <p:sp>
          <p:nvSpPr>
            <p:cNvPr id="43" name="Rounded Rectangle 42">
              <a:hlinkClick r:id="rId21" action="ppaction://hlinksldjump"/>
            </p:cNvPr>
            <p:cNvSpPr/>
            <p:nvPr/>
          </p:nvSpPr>
          <p:spPr>
            <a:xfrm>
              <a:off x="7550636" y="4698786"/>
              <a:ext cx="1542565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800" dirty="0" smtClean="0">
                  <a:solidFill>
                    <a:srgbClr val="FF0000"/>
                  </a:solidFill>
                </a:rPr>
                <a:t>INNOVATION &amp; CHANGE</a:t>
              </a: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7518400" y="2508250"/>
            <a:ext cx="1534160" cy="53975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/>
              <a:t>CLICK BUTTONS BELOW TO EXAMINE ORGANISATION CULTURAL VALUES</a:t>
            </a:r>
            <a:endParaRPr lang="en-NZ" sz="9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Flexibility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4027"/>
            <a:ext cx="9144000" cy="5806446"/>
          </a:xfrm>
          <a:prstGeom prst="rect">
            <a:avLst/>
          </a:prstGeom>
        </p:spPr>
      </p:pic>
      <p:sp>
        <p:nvSpPr>
          <p:cNvPr id="11" name="Round Same Side Corner Rectangle 10">
            <a:hlinkClick r:id="rId3" action="ppaction://hlinksldjump"/>
          </p:cNvPr>
          <p:cNvSpPr/>
          <p:nvPr/>
        </p:nvSpPr>
        <p:spPr>
          <a:xfrm>
            <a:off x="13081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rgbClr val="F4F4F4"/>
                </a:solidFill>
              </a:rPr>
              <a:t>YOUR NETWORK</a:t>
            </a:r>
            <a:endParaRPr lang="en-NZ" sz="900" dirty="0">
              <a:solidFill>
                <a:srgbClr val="F4F4F4"/>
              </a:solidFill>
            </a:endParaRPr>
          </a:p>
        </p:txBody>
      </p:sp>
      <p:sp>
        <p:nvSpPr>
          <p:cNvPr id="4" name="Round Same Side Corner Rectangle 3">
            <a:hlinkClick r:id="rId4" action="ppaction://hlinksldjump"/>
          </p:cNvPr>
          <p:cNvSpPr/>
          <p:nvPr/>
        </p:nvSpPr>
        <p:spPr>
          <a:xfrm>
            <a:off x="2622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GP LINKAGES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Round Same Side Corner Rectangle 4">
            <a:hlinkClick r:id="rId5" action="ppaction://hlinksldjump"/>
          </p:cNvPr>
          <p:cNvSpPr/>
          <p:nvPr/>
        </p:nvSpPr>
        <p:spPr>
          <a:xfrm>
            <a:off x="39433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COMMUNICATION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Round Same Side Corner Rectangle 5">
            <a:hlinkClick r:id="rId6" action="ppaction://hlinksldjump"/>
          </p:cNvPr>
          <p:cNvSpPr/>
          <p:nvPr/>
        </p:nvSpPr>
        <p:spPr>
          <a:xfrm>
            <a:off x="52514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SERVICE DEVELOP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Round Same Side Corner Rectangle 7">
            <a:hlinkClick r:id="rId7" action="ppaction://hlinksldjump"/>
          </p:cNvPr>
          <p:cNvSpPr/>
          <p:nvPr/>
        </p:nvSpPr>
        <p:spPr>
          <a:xfrm>
            <a:off x="78740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CONCLUSION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90499"/>
            <a:ext cx="9144000" cy="30481"/>
          </a:xfrm>
          <a:prstGeom prst="line">
            <a:avLst/>
          </a:prstGeom>
          <a:ln w="31750">
            <a:solidFill>
              <a:srgbClr val="FF5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Same Side Corner Rectangle 9">
            <a:hlinkClick r:id="rId8" action="ppaction://hlinksldjump"/>
          </p:cNvPr>
          <p:cNvSpPr/>
          <p:nvPr/>
        </p:nvSpPr>
        <p:spPr>
          <a:xfrm>
            <a:off x="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HOME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00575" y="115329"/>
            <a:ext cx="8229600" cy="1143000"/>
          </a:xfrm>
        </p:spPr>
        <p:txBody>
          <a:bodyPr/>
          <a:lstStyle/>
          <a:p>
            <a:r>
              <a:rPr lang="en-NZ" dirty="0" smtClean="0"/>
              <a:t>Decentralisation</a:t>
            </a:r>
            <a:endParaRPr lang="en-NZ" dirty="0"/>
          </a:p>
        </p:txBody>
      </p:sp>
      <p:sp>
        <p:nvSpPr>
          <p:cNvPr id="7" name="Round Same Side Corner Rectangle 6">
            <a:hlinkClick r:id="rId9" action="ppaction://hlinksldjump"/>
          </p:cNvPr>
          <p:cNvSpPr/>
          <p:nvPr/>
        </p:nvSpPr>
        <p:spPr>
          <a:xfrm>
            <a:off x="6559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F4F4F4"/>
              </a:gs>
              <a:gs pos="64000">
                <a:srgbClr val="D9D9D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b="1" dirty="0" smtClean="0">
                <a:solidFill>
                  <a:srgbClr val="FF5229"/>
                </a:solidFill>
              </a:rPr>
              <a:t>CULTURE CARRIERS</a:t>
            </a:r>
            <a:endParaRPr lang="en-NZ" sz="900" b="1" dirty="0">
              <a:solidFill>
                <a:srgbClr val="FF5229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987848" y="5193579"/>
            <a:ext cx="1519325" cy="823046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4715" y="5772880"/>
            <a:ext cx="762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No response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159614" y="5812532"/>
            <a:ext cx="132556" cy="123825"/>
          </a:xfrm>
          <a:prstGeom prst="ellipse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2" name="Oval 31"/>
          <p:cNvSpPr/>
          <p:nvPr/>
        </p:nvSpPr>
        <p:spPr>
          <a:xfrm>
            <a:off x="6155841" y="5452671"/>
            <a:ext cx="132556" cy="123825"/>
          </a:xfrm>
          <a:prstGeom prst="ellipse">
            <a:avLst/>
          </a:prstGeom>
          <a:solidFill>
            <a:srgbClr val="FF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3" name="Oval 32"/>
          <p:cNvSpPr/>
          <p:nvPr/>
        </p:nvSpPr>
        <p:spPr>
          <a:xfrm>
            <a:off x="6147307" y="5261256"/>
            <a:ext cx="132556" cy="1238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4" name="TextBox 33"/>
          <p:cNvSpPr txBox="1"/>
          <p:nvPr/>
        </p:nvSpPr>
        <p:spPr>
          <a:xfrm>
            <a:off x="6354725" y="5404581"/>
            <a:ext cx="798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Medium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54727" y="5209317"/>
            <a:ext cx="8493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High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159016" y="5639996"/>
            <a:ext cx="132556" cy="123825"/>
          </a:xfrm>
          <a:prstGeom prst="ellipse">
            <a:avLst/>
          </a:prstGeom>
          <a:solidFill>
            <a:srgbClr val="FF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7" name="TextBox 36"/>
          <p:cNvSpPr txBox="1"/>
          <p:nvPr/>
        </p:nvSpPr>
        <p:spPr>
          <a:xfrm>
            <a:off x="6357900" y="5591906"/>
            <a:ext cx="798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Low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518401" y="3103009"/>
            <a:ext cx="1588484" cy="3123813"/>
            <a:chOff x="7518401" y="3103009"/>
            <a:chExt cx="1588484" cy="3123813"/>
          </a:xfrm>
        </p:grpSpPr>
        <p:grpSp>
          <p:nvGrpSpPr>
            <p:cNvPr id="39" name="Group 25"/>
            <p:cNvGrpSpPr/>
            <p:nvPr/>
          </p:nvGrpSpPr>
          <p:grpSpPr>
            <a:xfrm>
              <a:off x="7518401" y="3103009"/>
              <a:ext cx="1555750" cy="740263"/>
              <a:chOff x="7807919" y="4995309"/>
              <a:chExt cx="1355131" cy="740263"/>
            </a:xfrm>
          </p:grpSpPr>
          <p:sp>
            <p:nvSpPr>
              <p:cNvPr id="52" name="Rounded Rectangle 51">
                <a:hlinkClick r:id="rId10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STAFF EMPOWERMENT</a:t>
                </a:r>
              </a:p>
            </p:txBody>
          </p:sp>
          <p:sp>
            <p:nvSpPr>
              <p:cNvPr id="53" name="Rounded Rectangle 52">
                <a:hlinkClick r:id="rId11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DISCUSS STAFF IDEAS</a:t>
                </a:r>
              </a:p>
            </p:txBody>
          </p:sp>
          <p:sp>
            <p:nvSpPr>
              <p:cNvPr id="54" name="Rounded Rectangle 53">
                <a:hlinkClick r:id="rId12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PARTICIPATION</a:t>
                </a:r>
              </a:p>
            </p:txBody>
          </p:sp>
        </p:grpSp>
        <p:grpSp>
          <p:nvGrpSpPr>
            <p:cNvPr id="40" name="Group 35"/>
            <p:cNvGrpSpPr/>
            <p:nvPr/>
          </p:nvGrpSpPr>
          <p:grpSpPr>
            <a:xfrm>
              <a:off x="7531101" y="3903109"/>
              <a:ext cx="1555750" cy="740263"/>
              <a:chOff x="7807919" y="4995309"/>
              <a:chExt cx="1355131" cy="740263"/>
            </a:xfrm>
          </p:grpSpPr>
          <p:sp>
            <p:nvSpPr>
              <p:cNvPr id="49" name="Rounded Rectangle 48">
                <a:hlinkClick r:id="rId13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chemeClr val="tx1">
                        <a:lumMod val="95000"/>
                      </a:schemeClr>
                    </a:solidFill>
                  </a:rPr>
                  <a:t>DECENTRALISATION</a:t>
                </a:r>
              </a:p>
            </p:txBody>
          </p:sp>
          <p:sp>
            <p:nvSpPr>
              <p:cNvPr id="50" name="Rounded Rectangle 49">
                <a:hlinkClick r:id="rId14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GROWTH</a:t>
                </a:r>
              </a:p>
            </p:txBody>
          </p:sp>
          <p:sp>
            <p:nvSpPr>
              <p:cNvPr id="51" name="Rounded Rectangle 50">
                <a:hlinkClick r:id="rId15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TEAMWORK</a:t>
                </a:r>
              </a:p>
            </p:txBody>
          </p:sp>
        </p:grpSp>
        <p:grpSp>
          <p:nvGrpSpPr>
            <p:cNvPr id="41" name="Group 48"/>
            <p:cNvGrpSpPr/>
            <p:nvPr/>
          </p:nvGrpSpPr>
          <p:grpSpPr>
            <a:xfrm>
              <a:off x="7543801" y="4950859"/>
              <a:ext cx="1555750" cy="740263"/>
              <a:chOff x="7807919" y="4995309"/>
              <a:chExt cx="1355131" cy="740263"/>
            </a:xfrm>
          </p:grpSpPr>
          <p:sp>
            <p:nvSpPr>
              <p:cNvPr id="46" name="Rounded Rectangle 45">
                <a:hlinkClick r:id="rId16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TASK FOCUSED</a:t>
                </a:r>
              </a:p>
            </p:txBody>
          </p:sp>
          <p:sp>
            <p:nvSpPr>
              <p:cNvPr id="47" name="Rounded Rectangle 46">
                <a:hlinkClick r:id="rId17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GOAL CLARITY</a:t>
                </a:r>
              </a:p>
            </p:txBody>
          </p:sp>
          <p:sp>
            <p:nvSpPr>
              <p:cNvPr id="48" name="Rounded Rectangle 47">
                <a:hlinkClick r:id="rId18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CREATIVE PROBLEM SOLVING</a:t>
                </a:r>
              </a:p>
            </p:txBody>
          </p:sp>
        </p:grpSp>
        <p:grpSp>
          <p:nvGrpSpPr>
            <p:cNvPr id="42" name="Group 52"/>
            <p:cNvGrpSpPr/>
            <p:nvPr/>
          </p:nvGrpSpPr>
          <p:grpSpPr>
            <a:xfrm>
              <a:off x="7556500" y="5750959"/>
              <a:ext cx="1550385" cy="475863"/>
              <a:chOff x="7807919" y="4995309"/>
              <a:chExt cx="1350458" cy="475863"/>
            </a:xfrm>
          </p:grpSpPr>
          <p:sp>
            <p:nvSpPr>
              <p:cNvPr id="44" name="Rounded Rectangle 43">
                <a:hlinkClick r:id="rId19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OUTCOME EXCELLENCE</a:t>
                </a:r>
              </a:p>
            </p:txBody>
          </p:sp>
          <p:sp>
            <p:nvSpPr>
              <p:cNvPr id="45" name="Rounded Rectangle 44">
                <a:hlinkClick r:id="rId20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EFFICIENCY</a:t>
                </a:r>
              </a:p>
            </p:txBody>
          </p:sp>
        </p:grpSp>
        <p:sp>
          <p:nvSpPr>
            <p:cNvPr id="43" name="Rounded Rectangle 42">
              <a:hlinkClick r:id="rId21" action="ppaction://hlinksldjump"/>
            </p:cNvPr>
            <p:cNvSpPr/>
            <p:nvPr/>
          </p:nvSpPr>
          <p:spPr>
            <a:xfrm>
              <a:off x="7550636" y="4698786"/>
              <a:ext cx="1542565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800" dirty="0" smtClean="0">
                  <a:solidFill>
                    <a:srgbClr val="FF0000"/>
                  </a:solidFill>
                </a:rPr>
                <a:t>INNOVATION &amp; CHANGE</a:t>
              </a: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7518400" y="2508250"/>
            <a:ext cx="1534160" cy="53975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/>
              <a:t>CLICK BUTTONS BELOW TO EXAMINE ORGANISATION CULTURAL VALUES</a:t>
            </a:r>
            <a:endParaRPr lang="en-NZ" sz="9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Expansion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1" name="Round Same Side Corner Rectangle 10">
            <a:hlinkClick r:id="rId3" action="ppaction://hlinksldjump"/>
          </p:cNvPr>
          <p:cNvSpPr/>
          <p:nvPr/>
        </p:nvSpPr>
        <p:spPr>
          <a:xfrm>
            <a:off x="13081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rgbClr val="F4F4F4"/>
                </a:solidFill>
              </a:rPr>
              <a:t>YOUR NETWORK</a:t>
            </a:r>
            <a:endParaRPr lang="en-NZ" sz="900" dirty="0">
              <a:solidFill>
                <a:srgbClr val="F4F4F4"/>
              </a:solidFill>
            </a:endParaRPr>
          </a:p>
        </p:txBody>
      </p:sp>
      <p:sp>
        <p:nvSpPr>
          <p:cNvPr id="4" name="Round Same Side Corner Rectangle 3">
            <a:hlinkClick r:id="rId4" action="ppaction://hlinksldjump"/>
          </p:cNvPr>
          <p:cNvSpPr/>
          <p:nvPr/>
        </p:nvSpPr>
        <p:spPr>
          <a:xfrm>
            <a:off x="2622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GP LINKAGES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Round Same Side Corner Rectangle 4">
            <a:hlinkClick r:id="rId5" action="ppaction://hlinksldjump"/>
          </p:cNvPr>
          <p:cNvSpPr/>
          <p:nvPr/>
        </p:nvSpPr>
        <p:spPr>
          <a:xfrm>
            <a:off x="39433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COMMUNICATION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Round Same Side Corner Rectangle 5">
            <a:hlinkClick r:id="rId6" action="ppaction://hlinksldjump"/>
          </p:cNvPr>
          <p:cNvSpPr/>
          <p:nvPr/>
        </p:nvSpPr>
        <p:spPr>
          <a:xfrm>
            <a:off x="52514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SERVICE DEVELOP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Round Same Side Corner Rectangle 7">
            <a:hlinkClick r:id="rId7" action="ppaction://hlinksldjump"/>
          </p:cNvPr>
          <p:cNvSpPr/>
          <p:nvPr/>
        </p:nvSpPr>
        <p:spPr>
          <a:xfrm>
            <a:off x="78740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CONCLUSION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90499"/>
            <a:ext cx="9144000" cy="30481"/>
          </a:xfrm>
          <a:prstGeom prst="line">
            <a:avLst/>
          </a:prstGeom>
          <a:ln w="31750">
            <a:solidFill>
              <a:srgbClr val="FF5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Same Side Corner Rectangle 9">
            <a:hlinkClick r:id="rId8" action="ppaction://hlinksldjump"/>
          </p:cNvPr>
          <p:cNvSpPr/>
          <p:nvPr/>
        </p:nvSpPr>
        <p:spPr>
          <a:xfrm>
            <a:off x="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HOME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00575" y="115329"/>
            <a:ext cx="8229600" cy="1143000"/>
          </a:xfrm>
        </p:spPr>
        <p:txBody>
          <a:bodyPr/>
          <a:lstStyle/>
          <a:p>
            <a:r>
              <a:rPr lang="en-NZ" dirty="0" smtClean="0"/>
              <a:t>Growth &amp; Development</a:t>
            </a:r>
            <a:endParaRPr lang="en-NZ" dirty="0"/>
          </a:p>
        </p:txBody>
      </p:sp>
      <p:sp>
        <p:nvSpPr>
          <p:cNvPr id="7" name="Round Same Side Corner Rectangle 6">
            <a:hlinkClick r:id="rId9" action="ppaction://hlinksldjump"/>
          </p:cNvPr>
          <p:cNvSpPr/>
          <p:nvPr/>
        </p:nvSpPr>
        <p:spPr>
          <a:xfrm>
            <a:off x="6559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F4F4F4"/>
              </a:gs>
              <a:gs pos="64000">
                <a:srgbClr val="D9D9D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b="1" dirty="0" smtClean="0">
                <a:solidFill>
                  <a:srgbClr val="FF5229"/>
                </a:solidFill>
              </a:rPr>
              <a:t>CULTURE CARRIERS</a:t>
            </a:r>
            <a:endParaRPr lang="en-NZ" sz="900" b="1" dirty="0">
              <a:solidFill>
                <a:srgbClr val="FF5229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987848" y="5193579"/>
            <a:ext cx="1519325" cy="823046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4715" y="5772880"/>
            <a:ext cx="762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No response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159614" y="5812532"/>
            <a:ext cx="132556" cy="123825"/>
          </a:xfrm>
          <a:prstGeom prst="ellipse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2" name="Oval 31"/>
          <p:cNvSpPr/>
          <p:nvPr/>
        </p:nvSpPr>
        <p:spPr>
          <a:xfrm>
            <a:off x="6155841" y="5452671"/>
            <a:ext cx="132556" cy="123825"/>
          </a:xfrm>
          <a:prstGeom prst="ellipse">
            <a:avLst/>
          </a:prstGeom>
          <a:solidFill>
            <a:srgbClr val="FF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3" name="Oval 32"/>
          <p:cNvSpPr/>
          <p:nvPr/>
        </p:nvSpPr>
        <p:spPr>
          <a:xfrm>
            <a:off x="6147307" y="5261256"/>
            <a:ext cx="132556" cy="1238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4" name="TextBox 33"/>
          <p:cNvSpPr txBox="1"/>
          <p:nvPr/>
        </p:nvSpPr>
        <p:spPr>
          <a:xfrm>
            <a:off x="6354725" y="5404581"/>
            <a:ext cx="798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Medium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54727" y="5209317"/>
            <a:ext cx="8493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High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159016" y="5639996"/>
            <a:ext cx="132556" cy="123825"/>
          </a:xfrm>
          <a:prstGeom prst="ellipse">
            <a:avLst/>
          </a:prstGeom>
          <a:solidFill>
            <a:srgbClr val="FF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7" name="TextBox 36"/>
          <p:cNvSpPr txBox="1"/>
          <p:nvPr/>
        </p:nvSpPr>
        <p:spPr>
          <a:xfrm>
            <a:off x="6357900" y="5591906"/>
            <a:ext cx="798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Low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518401" y="3103009"/>
            <a:ext cx="1588484" cy="3123813"/>
            <a:chOff x="7518401" y="3103009"/>
            <a:chExt cx="1588484" cy="3123813"/>
          </a:xfrm>
        </p:grpSpPr>
        <p:grpSp>
          <p:nvGrpSpPr>
            <p:cNvPr id="39" name="Group 25"/>
            <p:cNvGrpSpPr/>
            <p:nvPr/>
          </p:nvGrpSpPr>
          <p:grpSpPr>
            <a:xfrm>
              <a:off x="7518401" y="3103009"/>
              <a:ext cx="1555750" cy="740263"/>
              <a:chOff x="7807919" y="4995309"/>
              <a:chExt cx="1355131" cy="740263"/>
            </a:xfrm>
          </p:grpSpPr>
          <p:sp>
            <p:nvSpPr>
              <p:cNvPr id="52" name="Rounded Rectangle 51">
                <a:hlinkClick r:id="rId10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STAFF EMPOWERMENT</a:t>
                </a:r>
              </a:p>
            </p:txBody>
          </p:sp>
          <p:sp>
            <p:nvSpPr>
              <p:cNvPr id="53" name="Rounded Rectangle 52">
                <a:hlinkClick r:id="rId11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DISCUSS STAFF IDEAS</a:t>
                </a:r>
              </a:p>
            </p:txBody>
          </p:sp>
          <p:sp>
            <p:nvSpPr>
              <p:cNvPr id="54" name="Rounded Rectangle 53">
                <a:hlinkClick r:id="rId12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PARTICIPATION</a:t>
                </a:r>
              </a:p>
            </p:txBody>
          </p:sp>
        </p:grpSp>
        <p:grpSp>
          <p:nvGrpSpPr>
            <p:cNvPr id="40" name="Group 35"/>
            <p:cNvGrpSpPr/>
            <p:nvPr/>
          </p:nvGrpSpPr>
          <p:grpSpPr>
            <a:xfrm>
              <a:off x="7531101" y="3903109"/>
              <a:ext cx="1555750" cy="740263"/>
              <a:chOff x="7807919" y="4995309"/>
              <a:chExt cx="1355131" cy="740263"/>
            </a:xfrm>
          </p:grpSpPr>
          <p:sp>
            <p:nvSpPr>
              <p:cNvPr id="49" name="Rounded Rectangle 48">
                <a:hlinkClick r:id="rId13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DECENTRALISATION</a:t>
                </a:r>
              </a:p>
            </p:txBody>
          </p:sp>
          <p:sp>
            <p:nvSpPr>
              <p:cNvPr id="50" name="Rounded Rectangle 49">
                <a:hlinkClick r:id="rId14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chemeClr val="tx1">
                        <a:lumMod val="95000"/>
                      </a:schemeClr>
                    </a:solidFill>
                  </a:rPr>
                  <a:t>GROWTH</a:t>
                </a:r>
              </a:p>
            </p:txBody>
          </p:sp>
          <p:sp>
            <p:nvSpPr>
              <p:cNvPr id="51" name="Rounded Rectangle 50">
                <a:hlinkClick r:id="rId15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TEAMWORK</a:t>
                </a:r>
              </a:p>
            </p:txBody>
          </p:sp>
        </p:grpSp>
        <p:grpSp>
          <p:nvGrpSpPr>
            <p:cNvPr id="41" name="Group 48"/>
            <p:cNvGrpSpPr/>
            <p:nvPr/>
          </p:nvGrpSpPr>
          <p:grpSpPr>
            <a:xfrm>
              <a:off x="7543801" y="4950859"/>
              <a:ext cx="1555750" cy="740263"/>
              <a:chOff x="7807919" y="4995309"/>
              <a:chExt cx="1355131" cy="740263"/>
            </a:xfrm>
          </p:grpSpPr>
          <p:sp>
            <p:nvSpPr>
              <p:cNvPr id="46" name="Rounded Rectangle 45">
                <a:hlinkClick r:id="rId16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TASK FOCUSED</a:t>
                </a:r>
              </a:p>
            </p:txBody>
          </p:sp>
          <p:sp>
            <p:nvSpPr>
              <p:cNvPr id="47" name="Rounded Rectangle 46">
                <a:hlinkClick r:id="rId17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GOAL CLARITY</a:t>
                </a:r>
              </a:p>
            </p:txBody>
          </p:sp>
          <p:sp>
            <p:nvSpPr>
              <p:cNvPr id="48" name="Rounded Rectangle 47">
                <a:hlinkClick r:id="rId18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CREATIVE PROBLEM SOLVING</a:t>
                </a:r>
              </a:p>
            </p:txBody>
          </p:sp>
        </p:grpSp>
        <p:grpSp>
          <p:nvGrpSpPr>
            <p:cNvPr id="42" name="Group 52"/>
            <p:cNvGrpSpPr/>
            <p:nvPr/>
          </p:nvGrpSpPr>
          <p:grpSpPr>
            <a:xfrm>
              <a:off x="7556500" y="5750959"/>
              <a:ext cx="1550385" cy="475863"/>
              <a:chOff x="7807919" y="4995309"/>
              <a:chExt cx="1350458" cy="475863"/>
            </a:xfrm>
          </p:grpSpPr>
          <p:sp>
            <p:nvSpPr>
              <p:cNvPr id="44" name="Rounded Rectangle 43">
                <a:hlinkClick r:id="rId19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OUTCOME EXCELLENCE</a:t>
                </a:r>
              </a:p>
            </p:txBody>
          </p:sp>
          <p:sp>
            <p:nvSpPr>
              <p:cNvPr id="45" name="Rounded Rectangle 44">
                <a:hlinkClick r:id="rId20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EFFICIENCY</a:t>
                </a:r>
              </a:p>
            </p:txBody>
          </p:sp>
        </p:grpSp>
        <p:sp>
          <p:nvSpPr>
            <p:cNvPr id="43" name="Rounded Rectangle 42">
              <a:hlinkClick r:id="rId21" action="ppaction://hlinksldjump"/>
            </p:cNvPr>
            <p:cNvSpPr/>
            <p:nvPr/>
          </p:nvSpPr>
          <p:spPr>
            <a:xfrm>
              <a:off x="7550636" y="4698786"/>
              <a:ext cx="1542565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800" dirty="0" smtClean="0">
                  <a:solidFill>
                    <a:srgbClr val="FF0000"/>
                  </a:solidFill>
                </a:rPr>
                <a:t>INNOVATION &amp; CHANGE</a:t>
              </a: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7518400" y="2508250"/>
            <a:ext cx="1534160" cy="53975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/>
              <a:t>CLICK BUTTONS BELOW TO EXAMINE ORGANISATION CULTURAL VALUES</a:t>
            </a:r>
            <a:endParaRPr lang="en-NZ" sz="9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Innovation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1" name="Round Same Side Corner Rectangle 10">
            <a:hlinkClick r:id="rId3" action="ppaction://hlinksldjump"/>
          </p:cNvPr>
          <p:cNvSpPr/>
          <p:nvPr/>
        </p:nvSpPr>
        <p:spPr>
          <a:xfrm>
            <a:off x="13081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rgbClr val="F4F4F4"/>
                </a:solidFill>
              </a:rPr>
              <a:t>YOUR NETWORK</a:t>
            </a:r>
            <a:endParaRPr lang="en-NZ" sz="900" dirty="0">
              <a:solidFill>
                <a:srgbClr val="F4F4F4"/>
              </a:solidFill>
            </a:endParaRPr>
          </a:p>
        </p:txBody>
      </p:sp>
      <p:sp>
        <p:nvSpPr>
          <p:cNvPr id="4" name="Round Same Side Corner Rectangle 3">
            <a:hlinkClick r:id="rId4" action="ppaction://hlinksldjump"/>
          </p:cNvPr>
          <p:cNvSpPr/>
          <p:nvPr/>
        </p:nvSpPr>
        <p:spPr>
          <a:xfrm>
            <a:off x="2622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GP LINKAGES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Round Same Side Corner Rectangle 4">
            <a:hlinkClick r:id="rId5" action="ppaction://hlinksldjump"/>
          </p:cNvPr>
          <p:cNvSpPr/>
          <p:nvPr/>
        </p:nvSpPr>
        <p:spPr>
          <a:xfrm>
            <a:off x="39433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COMMUNICATION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Round Same Side Corner Rectangle 5">
            <a:hlinkClick r:id="rId6" action="ppaction://hlinksldjump"/>
          </p:cNvPr>
          <p:cNvSpPr/>
          <p:nvPr/>
        </p:nvSpPr>
        <p:spPr>
          <a:xfrm>
            <a:off x="52514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SERVICE DEVELOP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Round Same Side Corner Rectangle 7">
            <a:hlinkClick r:id="rId7" action="ppaction://hlinksldjump"/>
          </p:cNvPr>
          <p:cNvSpPr/>
          <p:nvPr/>
        </p:nvSpPr>
        <p:spPr>
          <a:xfrm>
            <a:off x="78740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CONCLUSION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90499"/>
            <a:ext cx="9144000" cy="30481"/>
          </a:xfrm>
          <a:prstGeom prst="line">
            <a:avLst/>
          </a:prstGeom>
          <a:ln w="31750">
            <a:solidFill>
              <a:srgbClr val="FF5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Same Side Corner Rectangle 9">
            <a:hlinkClick r:id="rId8" action="ppaction://hlinksldjump"/>
          </p:cNvPr>
          <p:cNvSpPr/>
          <p:nvPr/>
        </p:nvSpPr>
        <p:spPr>
          <a:xfrm>
            <a:off x="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HOME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00575" y="115329"/>
            <a:ext cx="8229600" cy="1143000"/>
          </a:xfrm>
        </p:spPr>
        <p:txBody>
          <a:bodyPr/>
          <a:lstStyle/>
          <a:p>
            <a:r>
              <a:rPr lang="en-NZ" dirty="0" smtClean="0"/>
              <a:t>Innovation and Change</a:t>
            </a:r>
            <a:endParaRPr lang="en-NZ" dirty="0"/>
          </a:p>
        </p:txBody>
      </p:sp>
      <p:sp>
        <p:nvSpPr>
          <p:cNvPr id="7" name="Round Same Side Corner Rectangle 6">
            <a:hlinkClick r:id="rId9" action="ppaction://hlinksldjump"/>
          </p:cNvPr>
          <p:cNvSpPr/>
          <p:nvPr/>
        </p:nvSpPr>
        <p:spPr>
          <a:xfrm>
            <a:off x="6559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F4F4F4"/>
              </a:gs>
              <a:gs pos="64000">
                <a:srgbClr val="D9D9D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b="1" dirty="0" smtClean="0">
                <a:solidFill>
                  <a:srgbClr val="FF5229"/>
                </a:solidFill>
              </a:rPr>
              <a:t>CULTURE CARRIERS</a:t>
            </a:r>
            <a:endParaRPr lang="en-NZ" sz="900" b="1" dirty="0">
              <a:solidFill>
                <a:srgbClr val="FF5229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987848" y="5193579"/>
            <a:ext cx="1519325" cy="823046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4715" y="5772880"/>
            <a:ext cx="762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No response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159614" y="5812532"/>
            <a:ext cx="132556" cy="123825"/>
          </a:xfrm>
          <a:prstGeom prst="ellipse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2" name="Oval 31"/>
          <p:cNvSpPr/>
          <p:nvPr/>
        </p:nvSpPr>
        <p:spPr>
          <a:xfrm>
            <a:off x="6155841" y="5452671"/>
            <a:ext cx="132556" cy="123825"/>
          </a:xfrm>
          <a:prstGeom prst="ellipse">
            <a:avLst/>
          </a:prstGeom>
          <a:solidFill>
            <a:srgbClr val="FF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3" name="Oval 32"/>
          <p:cNvSpPr/>
          <p:nvPr/>
        </p:nvSpPr>
        <p:spPr>
          <a:xfrm>
            <a:off x="6147307" y="5261256"/>
            <a:ext cx="132556" cy="1238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4" name="TextBox 33"/>
          <p:cNvSpPr txBox="1"/>
          <p:nvPr/>
        </p:nvSpPr>
        <p:spPr>
          <a:xfrm>
            <a:off x="6354725" y="5404581"/>
            <a:ext cx="798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Medium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54727" y="5209317"/>
            <a:ext cx="8493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High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159016" y="5639996"/>
            <a:ext cx="132556" cy="123825"/>
          </a:xfrm>
          <a:prstGeom prst="ellipse">
            <a:avLst/>
          </a:prstGeom>
          <a:solidFill>
            <a:srgbClr val="FF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7" name="TextBox 36"/>
          <p:cNvSpPr txBox="1"/>
          <p:nvPr/>
        </p:nvSpPr>
        <p:spPr>
          <a:xfrm>
            <a:off x="6357900" y="5591906"/>
            <a:ext cx="798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Low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518401" y="3103009"/>
            <a:ext cx="1588484" cy="3123813"/>
            <a:chOff x="7518401" y="3103009"/>
            <a:chExt cx="1588484" cy="3123813"/>
          </a:xfrm>
        </p:grpSpPr>
        <p:grpSp>
          <p:nvGrpSpPr>
            <p:cNvPr id="39" name="Group 25"/>
            <p:cNvGrpSpPr/>
            <p:nvPr/>
          </p:nvGrpSpPr>
          <p:grpSpPr>
            <a:xfrm>
              <a:off x="7518401" y="3103009"/>
              <a:ext cx="1555750" cy="740263"/>
              <a:chOff x="7807919" y="4995309"/>
              <a:chExt cx="1355131" cy="740263"/>
            </a:xfrm>
          </p:grpSpPr>
          <p:sp>
            <p:nvSpPr>
              <p:cNvPr id="52" name="Rounded Rectangle 51">
                <a:hlinkClick r:id="rId10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STAFF EMPOWERMENT</a:t>
                </a:r>
              </a:p>
            </p:txBody>
          </p:sp>
          <p:sp>
            <p:nvSpPr>
              <p:cNvPr id="53" name="Rounded Rectangle 52">
                <a:hlinkClick r:id="rId11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DISCUSS STAFF IDEAS</a:t>
                </a:r>
              </a:p>
            </p:txBody>
          </p:sp>
          <p:sp>
            <p:nvSpPr>
              <p:cNvPr id="54" name="Rounded Rectangle 53">
                <a:hlinkClick r:id="rId12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PARTICIPATION</a:t>
                </a:r>
              </a:p>
            </p:txBody>
          </p:sp>
        </p:grpSp>
        <p:grpSp>
          <p:nvGrpSpPr>
            <p:cNvPr id="40" name="Group 35"/>
            <p:cNvGrpSpPr/>
            <p:nvPr/>
          </p:nvGrpSpPr>
          <p:grpSpPr>
            <a:xfrm>
              <a:off x="7531101" y="3903109"/>
              <a:ext cx="1555750" cy="740263"/>
              <a:chOff x="7807919" y="4995309"/>
              <a:chExt cx="1355131" cy="740263"/>
            </a:xfrm>
          </p:grpSpPr>
          <p:sp>
            <p:nvSpPr>
              <p:cNvPr id="49" name="Rounded Rectangle 48">
                <a:hlinkClick r:id="rId13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DECENTRALISATION</a:t>
                </a:r>
              </a:p>
            </p:txBody>
          </p:sp>
          <p:sp>
            <p:nvSpPr>
              <p:cNvPr id="50" name="Rounded Rectangle 49">
                <a:hlinkClick r:id="rId14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GROWTH</a:t>
                </a:r>
              </a:p>
            </p:txBody>
          </p:sp>
          <p:sp>
            <p:nvSpPr>
              <p:cNvPr id="51" name="Rounded Rectangle 50">
                <a:hlinkClick r:id="rId15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TEAMWORK</a:t>
                </a:r>
              </a:p>
            </p:txBody>
          </p:sp>
        </p:grpSp>
        <p:grpSp>
          <p:nvGrpSpPr>
            <p:cNvPr id="41" name="Group 48"/>
            <p:cNvGrpSpPr/>
            <p:nvPr/>
          </p:nvGrpSpPr>
          <p:grpSpPr>
            <a:xfrm>
              <a:off x="7543801" y="4950859"/>
              <a:ext cx="1555750" cy="740263"/>
              <a:chOff x="7807919" y="4995309"/>
              <a:chExt cx="1355131" cy="740263"/>
            </a:xfrm>
          </p:grpSpPr>
          <p:sp>
            <p:nvSpPr>
              <p:cNvPr id="46" name="Rounded Rectangle 45">
                <a:hlinkClick r:id="rId16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TASK FOCUSED</a:t>
                </a:r>
              </a:p>
            </p:txBody>
          </p:sp>
          <p:sp>
            <p:nvSpPr>
              <p:cNvPr id="47" name="Rounded Rectangle 46">
                <a:hlinkClick r:id="rId17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GOAL CLARITY</a:t>
                </a:r>
              </a:p>
            </p:txBody>
          </p:sp>
          <p:sp>
            <p:nvSpPr>
              <p:cNvPr id="48" name="Rounded Rectangle 47">
                <a:hlinkClick r:id="rId18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CREATIVE PROBLEM SOLVING</a:t>
                </a:r>
              </a:p>
            </p:txBody>
          </p:sp>
        </p:grpSp>
        <p:grpSp>
          <p:nvGrpSpPr>
            <p:cNvPr id="42" name="Group 52"/>
            <p:cNvGrpSpPr/>
            <p:nvPr/>
          </p:nvGrpSpPr>
          <p:grpSpPr>
            <a:xfrm>
              <a:off x="7556500" y="5750959"/>
              <a:ext cx="1550385" cy="475863"/>
              <a:chOff x="7807919" y="4995309"/>
              <a:chExt cx="1350458" cy="475863"/>
            </a:xfrm>
          </p:grpSpPr>
          <p:sp>
            <p:nvSpPr>
              <p:cNvPr id="44" name="Rounded Rectangle 43">
                <a:hlinkClick r:id="rId19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OUTCOME EXCELLENCE</a:t>
                </a:r>
              </a:p>
            </p:txBody>
          </p:sp>
          <p:sp>
            <p:nvSpPr>
              <p:cNvPr id="45" name="Rounded Rectangle 44">
                <a:hlinkClick r:id="rId20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EFFICIENCY</a:t>
                </a:r>
              </a:p>
            </p:txBody>
          </p:sp>
        </p:grpSp>
        <p:sp>
          <p:nvSpPr>
            <p:cNvPr id="43" name="Rounded Rectangle 42">
              <a:hlinkClick r:id="rId21" action="ppaction://hlinksldjump"/>
            </p:cNvPr>
            <p:cNvSpPr/>
            <p:nvPr/>
          </p:nvSpPr>
          <p:spPr>
            <a:xfrm>
              <a:off x="7550636" y="4698786"/>
              <a:ext cx="1542565" cy="204936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INNOVATION &amp; CHANGE</a:t>
              </a: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7518400" y="2508250"/>
            <a:ext cx="1534160" cy="53975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/>
              <a:t>CLICK BUTTONS BELOW TO EXAMINE ORGANISATION CULTURAL VALUES</a:t>
            </a:r>
            <a:endParaRPr lang="en-NZ" sz="9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Howick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584727" y="531561"/>
            <a:ext cx="8229600" cy="727896"/>
          </a:xfrm>
        </p:spPr>
        <p:txBody>
          <a:bodyPr>
            <a:normAutofit fontScale="90000"/>
          </a:bodyPr>
          <a:lstStyle/>
          <a:p>
            <a:r>
              <a:rPr lang="en-NZ" dirty="0" err="1" smtClean="0"/>
              <a:t>Howick</a:t>
            </a:r>
            <a:r>
              <a:rPr lang="en-NZ" dirty="0" smtClean="0"/>
              <a:t> network</a:t>
            </a:r>
            <a:endParaRPr lang="en-NZ" dirty="0"/>
          </a:p>
        </p:txBody>
      </p:sp>
      <p:grpSp>
        <p:nvGrpSpPr>
          <p:cNvPr id="135" name="Group 134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136" name="Rounded Rectangle 135">
              <a:hlinkClick r:id="rId4" action="ppaction://hlinksldjump"/>
            </p:cNvPr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137" name="Rounded Rectangle 136">
              <a:hlinkClick r:id="rId5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HOWICK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138" name="Rounded Rectangle 137">
              <a:hlinkClick r:id="rId6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139" name="Rounded Rectangle 138">
              <a:hlinkClick r:id="rId7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140" name="Rounded Rectangle 139">
              <a:hlinkClick r:id="rId8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141" name="Rounded Rectangle 140">
              <a:hlinkClick r:id="rId9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142" name="Rounded Rectangle 141">
              <a:hlinkClick r:id="rId10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143" name="Rounded Rectangle 142">
              <a:hlinkClick r:id="rId11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144" name="Rounded Rectangle 143">
              <a:hlinkClick r:id="rId12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172" name="Round Same Side Corner Rectangle 171">
              <a:hlinkClick r:id="rId13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73" name="Round Same Side Corner Rectangle 172">
              <a:hlinkClick r:id="rId14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74" name="Round Same Side Corner Rectangle 173">
              <a:hlinkClick r:id="rId15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75" name="Round Same Side Corner Rectangle 174">
              <a:hlinkClick r:id="rId16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76" name="Round Same Side Corner Rectangle 175">
              <a:hlinkClick r:id="rId17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177" name="Straight Connector 176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Round Same Side Corner Rectangle 177">
              <a:hlinkClick r:id="rId18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79" name="Round Same Side Corner Rectangle 178">
              <a:hlinkClick r:id="rId19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42" name="Round Same Side Corner Rectangle 41">
              <a:hlinkClick r:id="rId20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43" name="Round Same Side Corner Rectangle 42">
              <a:hlinkClick r:id="rId21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44" name="Round Same Side Corner Rectangle 43">
              <a:hlinkClick r:id="rId22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45" name="Round Same Side Corner Rectangle 44">
              <a:hlinkClick r:id="rId23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Creative problem solving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1" name="Round Same Side Corner Rectangle 10">
            <a:hlinkClick r:id="rId3" action="ppaction://hlinksldjump"/>
          </p:cNvPr>
          <p:cNvSpPr/>
          <p:nvPr/>
        </p:nvSpPr>
        <p:spPr>
          <a:xfrm>
            <a:off x="13081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rgbClr val="F4F4F4"/>
                </a:solidFill>
              </a:rPr>
              <a:t>YOUR NETWORK</a:t>
            </a:r>
            <a:endParaRPr lang="en-NZ" sz="900" dirty="0">
              <a:solidFill>
                <a:srgbClr val="F4F4F4"/>
              </a:solidFill>
            </a:endParaRPr>
          </a:p>
        </p:txBody>
      </p:sp>
      <p:sp>
        <p:nvSpPr>
          <p:cNvPr id="4" name="Round Same Side Corner Rectangle 3">
            <a:hlinkClick r:id="rId4" action="ppaction://hlinksldjump"/>
          </p:cNvPr>
          <p:cNvSpPr/>
          <p:nvPr/>
        </p:nvSpPr>
        <p:spPr>
          <a:xfrm>
            <a:off x="2622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GP LINKAGES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Round Same Side Corner Rectangle 4">
            <a:hlinkClick r:id="rId5" action="ppaction://hlinksldjump"/>
          </p:cNvPr>
          <p:cNvSpPr/>
          <p:nvPr/>
        </p:nvSpPr>
        <p:spPr>
          <a:xfrm>
            <a:off x="39433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COMMUNICATION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Round Same Side Corner Rectangle 5">
            <a:hlinkClick r:id="rId6" action="ppaction://hlinksldjump"/>
          </p:cNvPr>
          <p:cNvSpPr/>
          <p:nvPr/>
        </p:nvSpPr>
        <p:spPr>
          <a:xfrm>
            <a:off x="52514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SERVICE DEVELOP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Round Same Side Corner Rectangle 7">
            <a:hlinkClick r:id="rId7" action="ppaction://hlinksldjump"/>
          </p:cNvPr>
          <p:cNvSpPr/>
          <p:nvPr/>
        </p:nvSpPr>
        <p:spPr>
          <a:xfrm>
            <a:off x="78740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CONCLUSION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90499"/>
            <a:ext cx="9144000" cy="30481"/>
          </a:xfrm>
          <a:prstGeom prst="line">
            <a:avLst/>
          </a:prstGeom>
          <a:ln w="31750">
            <a:solidFill>
              <a:srgbClr val="FF5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Same Side Corner Rectangle 9">
            <a:hlinkClick r:id="rId8" action="ppaction://hlinksldjump"/>
          </p:cNvPr>
          <p:cNvSpPr/>
          <p:nvPr/>
        </p:nvSpPr>
        <p:spPr>
          <a:xfrm>
            <a:off x="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HOME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00575" y="115329"/>
            <a:ext cx="8229600" cy="1143000"/>
          </a:xfrm>
        </p:spPr>
        <p:txBody>
          <a:bodyPr/>
          <a:lstStyle/>
          <a:p>
            <a:r>
              <a:rPr lang="en-NZ" dirty="0" smtClean="0"/>
              <a:t>Creative Problem Solving</a:t>
            </a:r>
            <a:endParaRPr lang="en-NZ" dirty="0"/>
          </a:p>
        </p:txBody>
      </p:sp>
      <p:sp>
        <p:nvSpPr>
          <p:cNvPr id="7" name="Round Same Side Corner Rectangle 6">
            <a:hlinkClick r:id="rId9" action="ppaction://hlinksldjump"/>
          </p:cNvPr>
          <p:cNvSpPr/>
          <p:nvPr/>
        </p:nvSpPr>
        <p:spPr>
          <a:xfrm>
            <a:off x="6559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F4F4F4"/>
              </a:gs>
              <a:gs pos="64000">
                <a:srgbClr val="D9D9D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b="1" dirty="0" smtClean="0">
                <a:solidFill>
                  <a:srgbClr val="FF5229"/>
                </a:solidFill>
              </a:rPr>
              <a:t>CULTURE CARRIERS</a:t>
            </a:r>
            <a:endParaRPr lang="en-NZ" sz="900" b="1" dirty="0">
              <a:solidFill>
                <a:srgbClr val="FF5229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987848" y="5193579"/>
            <a:ext cx="1519325" cy="823046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4715" y="5772880"/>
            <a:ext cx="762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No response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159614" y="5812532"/>
            <a:ext cx="132556" cy="123825"/>
          </a:xfrm>
          <a:prstGeom prst="ellipse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2" name="Oval 31"/>
          <p:cNvSpPr/>
          <p:nvPr/>
        </p:nvSpPr>
        <p:spPr>
          <a:xfrm>
            <a:off x="6155841" y="5452671"/>
            <a:ext cx="132556" cy="123825"/>
          </a:xfrm>
          <a:prstGeom prst="ellipse">
            <a:avLst/>
          </a:prstGeom>
          <a:solidFill>
            <a:srgbClr val="FF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3" name="Oval 32"/>
          <p:cNvSpPr/>
          <p:nvPr/>
        </p:nvSpPr>
        <p:spPr>
          <a:xfrm>
            <a:off x="6147307" y="5261256"/>
            <a:ext cx="132556" cy="1238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4" name="TextBox 33"/>
          <p:cNvSpPr txBox="1"/>
          <p:nvPr/>
        </p:nvSpPr>
        <p:spPr>
          <a:xfrm>
            <a:off x="6354725" y="5404581"/>
            <a:ext cx="798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Medium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54727" y="5209317"/>
            <a:ext cx="8493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High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159016" y="5639996"/>
            <a:ext cx="132556" cy="123825"/>
          </a:xfrm>
          <a:prstGeom prst="ellipse">
            <a:avLst/>
          </a:prstGeom>
          <a:solidFill>
            <a:srgbClr val="FF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7" name="TextBox 36"/>
          <p:cNvSpPr txBox="1"/>
          <p:nvPr/>
        </p:nvSpPr>
        <p:spPr>
          <a:xfrm>
            <a:off x="6357900" y="5591906"/>
            <a:ext cx="798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Low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518401" y="3103009"/>
            <a:ext cx="1588484" cy="3123813"/>
            <a:chOff x="7518401" y="3103009"/>
            <a:chExt cx="1588484" cy="3123813"/>
          </a:xfrm>
        </p:grpSpPr>
        <p:grpSp>
          <p:nvGrpSpPr>
            <p:cNvPr id="39" name="Group 25"/>
            <p:cNvGrpSpPr/>
            <p:nvPr/>
          </p:nvGrpSpPr>
          <p:grpSpPr>
            <a:xfrm>
              <a:off x="7518401" y="3103009"/>
              <a:ext cx="1555750" cy="740263"/>
              <a:chOff x="7807919" y="4995309"/>
              <a:chExt cx="1355131" cy="740263"/>
            </a:xfrm>
          </p:grpSpPr>
          <p:sp>
            <p:nvSpPr>
              <p:cNvPr id="52" name="Rounded Rectangle 51">
                <a:hlinkClick r:id="rId10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STAFF EMPOWERMENT</a:t>
                </a:r>
              </a:p>
            </p:txBody>
          </p:sp>
          <p:sp>
            <p:nvSpPr>
              <p:cNvPr id="53" name="Rounded Rectangle 52">
                <a:hlinkClick r:id="rId11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DISCUSS STAFF IDEAS</a:t>
                </a:r>
              </a:p>
            </p:txBody>
          </p:sp>
          <p:sp>
            <p:nvSpPr>
              <p:cNvPr id="54" name="Rounded Rectangle 53">
                <a:hlinkClick r:id="rId12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PARTICIPATION</a:t>
                </a:r>
              </a:p>
            </p:txBody>
          </p:sp>
        </p:grpSp>
        <p:grpSp>
          <p:nvGrpSpPr>
            <p:cNvPr id="40" name="Group 35"/>
            <p:cNvGrpSpPr/>
            <p:nvPr/>
          </p:nvGrpSpPr>
          <p:grpSpPr>
            <a:xfrm>
              <a:off x="7531101" y="3903109"/>
              <a:ext cx="1555750" cy="740263"/>
              <a:chOff x="7807919" y="4995309"/>
              <a:chExt cx="1355131" cy="740263"/>
            </a:xfrm>
          </p:grpSpPr>
          <p:sp>
            <p:nvSpPr>
              <p:cNvPr id="49" name="Rounded Rectangle 48">
                <a:hlinkClick r:id="rId13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DECENTRALISATION</a:t>
                </a:r>
              </a:p>
            </p:txBody>
          </p:sp>
          <p:sp>
            <p:nvSpPr>
              <p:cNvPr id="50" name="Rounded Rectangle 49">
                <a:hlinkClick r:id="rId14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GROWTH</a:t>
                </a:r>
              </a:p>
            </p:txBody>
          </p:sp>
          <p:sp>
            <p:nvSpPr>
              <p:cNvPr id="51" name="Rounded Rectangle 50">
                <a:hlinkClick r:id="rId15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TEAMWORK</a:t>
                </a:r>
              </a:p>
            </p:txBody>
          </p:sp>
        </p:grpSp>
        <p:grpSp>
          <p:nvGrpSpPr>
            <p:cNvPr id="41" name="Group 48"/>
            <p:cNvGrpSpPr/>
            <p:nvPr/>
          </p:nvGrpSpPr>
          <p:grpSpPr>
            <a:xfrm>
              <a:off x="7543801" y="4950859"/>
              <a:ext cx="1555750" cy="740263"/>
              <a:chOff x="7807919" y="4995309"/>
              <a:chExt cx="1355131" cy="740263"/>
            </a:xfrm>
          </p:grpSpPr>
          <p:sp>
            <p:nvSpPr>
              <p:cNvPr id="46" name="Rounded Rectangle 45">
                <a:hlinkClick r:id="rId16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TASK FOCUSED</a:t>
                </a:r>
              </a:p>
            </p:txBody>
          </p:sp>
          <p:sp>
            <p:nvSpPr>
              <p:cNvPr id="47" name="Rounded Rectangle 46">
                <a:hlinkClick r:id="rId17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GOAL CLARITY</a:t>
                </a:r>
              </a:p>
            </p:txBody>
          </p:sp>
          <p:sp>
            <p:nvSpPr>
              <p:cNvPr id="48" name="Rounded Rectangle 47">
                <a:hlinkClick r:id="rId18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chemeClr val="tx1">
                        <a:lumMod val="95000"/>
                      </a:schemeClr>
                    </a:solidFill>
                  </a:rPr>
                  <a:t>CREATIVE PROBLEM SOLVING</a:t>
                </a:r>
              </a:p>
            </p:txBody>
          </p:sp>
        </p:grpSp>
        <p:grpSp>
          <p:nvGrpSpPr>
            <p:cNvPr id="42" name="Group 52"/>
            <p:cNvGrpSpPr/>
            <p:nvPr/>
          </p:nvGrpSpPr>
          <p:grpSpPr>
            <a:xfrm>
              <a:off x="7556500" y="5750959"/>
              <a:ext cx="1550385" cy="475863"/>
              <a:chOff x="7807919" y="4995309"/>
              <a:chExt cx="1350458" cy="475863"/>
            </a:xfrm>
          </p:grpSpPr>
          <p:sp>
            <p:nvSpPr>
              <p:cNvPr id="44" name="Rounded Rectangle 43">
                <a:hlinkClick r:id="rId19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OUTCOME EXCELLENCE</a:t>
                </a:r>
              </a:p>
            </p:txBody>
          </p:sp>
          <p:sp>
            <p:nvSpPr>
              <p:cNvPr id="45" name="Rounded Rectangle 44">
                <a:hlinkClick r:id="rId20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EFFICIENCY</a:t>
                </a:r>
              </a:p>
            </p:txBody>
          </p:sp>
        </p:grpSp>
        <p:sp>
          <p:nvSpPr>
            <p:cNvPr id="43" name="Rounded Rectangle 42">
              <a:hlinkClick r:id="rId21" action="ppaction://hlinksldjump"/>
            </p:cNvPr>
            <p:cNvSpPr/>
            <p:nvPr/>
          </p:nvSpPr>
          <p:spPr>
            <a:xfrm>
              <a:off x="7550636" y="4698786"/>
              <a:ext cx="1542565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800" dirty="0" smtClean="0">
                  <a:solidFill>
                    <a:srgbClr val="FF0000"/>
                  </a:solidFill>
                </a:rPr>
                <a:t>INNOVATION &amp; CHANGE</a:t>
              </a: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7518400" y="2508250"/>
            <a:ext cx="1534160" cy="53975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/>
              <a:t>CLICK BUTTONS BELOW TO EXAMINE ORGANISATION CULTURAL VALUES</a:t>
            </a:r>
            <a:endParaRPr lang="en-NZ" sz="9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Task focused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1" name="Round Same Side Corner Rectangle 10">
            <a:hlinkClick r:id="rId3" action="ppaction://hlinksldjump"/>
          </p:cNvPr>
          <p:cNvSpPr/>
          <p:nvPr/>
        </p:nvSpPr>
        <p:spPr>
          <a:xfrm>
            <a:off x="13081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rgbClr val="F4F4F4"/>
                </a:solidFill>
              </a:rPr>
              <a:t>YOUR NETWORK</a:t>
            </a:r>
            <a:endParaRPr lang="en-NZ" sz="900" dirty="0">
              <a:solidFill>
                <a:srgbClr val="F4F4F4"/>
              </a:solidFill>
            </a:endParaRPr>
          </a:p>
        </p:txBody>
      </p:sp>
      <p:sp>
        <p:nvSpPr>
          <p:cNvPr id="4" name="Round Same Side Corner Rectangle 3">
            <a:hlinkClick r:id="rId4" action="ppaction://hlinksldjump"/>
          </p:cNvPr>
          <p:cNvSpPr/>
          <p:nvPr/>
        </p:nvSpPr>
        <p:spPr>
          <a:xfrm>
            <a:off x="2622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GP LINKAGES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Round Same Side Corner Rectangle 4">
            <a:hlinkClick r:id="rId5" action="ppaction://hlinksldjump"/>
          </p:cNvPr>
          <p:cNvSpPr/>
          <p:nvPr/>
        </p:nvSpPr>
        <p:spPr>
          <a:xfrm>
            <a:off x="39433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COMMUNICATION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Round Same Side Corner Rectangle 5">
            <a:hlinkClick r:id="rId6" action="ppaction://hlinksldjump"/>
          </p:cNvPr>
          <p:cNvSpPr/>
          <p:nvPr/>
        </p:nvSpPr>
        <p:spPr>
          <a:xfrm>
            <a:off x="52514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SERVICE DEVELOP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Round Same Side Corner Rectangle 7">
            <a:hlinkClick r:id="rId7" action="ppaction://hlinksldjump"/>
          </p:cNvPr>
          <p:cNvSpPr/>
          <p:nvPr/>
        </p:nvSpPr>
        <p:spPr>
          <a:xfrm>
            <a:off x="78740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CONCLUSION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90499"/>
            <a:ext cx="9144000" cy="30481"/>
          </a:xfrm>
          <a:prstGeom prst="line">
            <a:avLst/>
          </a:prstGeom>
          <a:ln w="31750">
            <a:solidFill>
              <a:srgbClr val="FF5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Same Side Corner Rectangle 9">
            <a:hlinkClick r:id="rId8" action="ppaction://hlinksldjump"/>
          </p:cNvPr>
          <p:cNvSpPr/>
          <p:nvPr/>
        </p:nvSpPr>
        <p:spPr>
          <a:xfrm>
            <a:off x="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HOME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00575" y="115329"/>
            <a:ext cx="8229600" cy="1143000"/>
          </a:xfrm>
        </p:spPr>
        <p:txBody>
          <a:bodyPr/>
          <a:lstStyle/>
          <a:p>
            <a:r>
              <a:rPr lang="en-NZ" dirty="0" smtClean="0"/>
              <a:t>Task Focused &amp; Goal Oriented</a:t>
            </a:r>
            <a:endParaRPr lang="en-NZ" dirty="0"/>
          </a:p>
        </p:txBody>
      </p:sp>
      <p:sp>
        <p:nvSpPr>
          <p:cNvPr id="7" name="Round Same Side Corner Rectangle 6">
            <a:hlinkClick r:id="rId9" action="ppaction://hlinksldjump"/>
          </p:cNvPr>
          <p:cNvSpPr/>
          <p:nvPr/>
        </p:nvSpPr>
        <p:spPr>
          <a:xfrm>
            <a:off x="6559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F4F4F4"/>
              </a:gs>
              <a:gs pos="64000">
                <a:srgbClr val="D9D9D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b="1" dirty="0" smtClean="0">
                <a:solidFill>
                  <a:srgbClr val="FF5229"/>
                </a:solidFill>
              </a:rPr>
              <a:t>CULTURE CARRIERS</a:t>
            </a:r>
            <a:endParaRPr lang="en-NZ" sz="900" b="1" dirty="0">
              <a:solidFill>
                <a:srgbClr val="FF5229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987848" y="5193579"/>
            <a:ext cx="1519325" cy="823046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4715" y="5772880"/>
            <a:ext cx="762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No response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159614" y="5812532"/>
            <a:ext cx="132556" cy="123825"/>
          </a:xfrm>
          <a:prstGeom prst="ellipse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2" name="Oval 31"/>
          <p:cNvSpPr/>
          <p:nvPr/>
        </p:nvSpPr>
        <p:spPr>
          <a:xfrm>
            <a:off x="6155841" y="5452671"/>
            <a:ext cx="132556" cy="123825"/>
          </a:xfrm>
          <a:prstGeom prst="ellipse">
            <a:avLst/>
          </a:prstGeom>
          <a:solidFill>
            <a:srgbClr val="FF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3" name="Oval 32"/>
          <p:cNvSpPr/>
          <p:nvPr/>
        </p:nvSpPr>
        <p:spPr>
          <a:xfrm>
            <a:off x="6147307" y="5261256"/>
            <a:ext cx="132556" cy="1238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4" name="TextBox 33"/>
          <p:cNvSpPr txBox="1"/>
          <p:nvPr/>
        </p:nvSpPr>
        <p:spPr>
          <a:xfrm>
            <a:off x="6354725" y="5404581"/>
            <a:ext cx="798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Medium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54727" y="5209317"/>
            <a:ext cx="8493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High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159016" y="5639996"/>
            <a:ext cx="132556" cy="123825"/>
          </a:xfrm>
          <a:prstGeom prst="ellipse">
            <a:avLst/>
          </a:prstGeom>
          <a:solidFill>
            <a:srgbClr val="FF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7" name="TextBox 36"/>
          <p:cNvSpPr txBox="1"/>
          <p:nvPr/>
        </p:nvSpPr>
        <p:spPr>
          <a:xfrm>
            <a:off x="6357900" y="5591906"/>
            <a:ext cx="798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Low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518401" y="3103009"/>
            <a:ext cx="1588484" cy="3123813"/>
            <a:chOff x="7518401" y="3103009"/>
            <a:chExt cx="1588484" cy="3123813"/>
          </a:xfrm>
        </p:grpSpPr>
        <p:grpSp>
          <p:nvGrpSpPr>
            <p:cNvPr id="39" name="Group 25"/>
            <p:cNvGrpSpPr/>
            <p:nvPr/>
          </p:nvGrpSpPr>
          <p:grpSpPr>
            <a:xfrm>
              <a:off x="7518401" y="3103009"/>
              <a:ext cx="1555750" cy="740263"/>
              <a:chOff x="7807919" y="4995309"/>
              <a:chExt cx="1355131" cy="740263"/>
            </a:xfrm>
          </p:grpSpPr>
          <p:sp>
            <p:nvSpPr>
              <p:cNvPr id="52" name="Rounded Rectangle 51">
                <a:hlinkClick r:id="rId10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STAFF EMPOWERMENT</a:t>
                </a:r>
              </a:p>
            </p:txBody>
          </p:sp>
          <p:sp>
            <p:nvSpPr>
              <p:cNvPr id="53" name="Rounded Rectangle 52">
                <a:hlinkClick r:id="rId11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DISCUSS STAFF IDEAS</a:t>
                </a:r>
              </a:p>
            </p:txBody>
          </p:sp>
          <p:sp>
            <p:nvSpPr>
              <p:cNvPr id="54" name="Rounded Rectangle 53">
                <a:hlinkClick r:id="rId12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PARTICIPATION</a:t>
                </a:r>
              </a:p>
            </p:txBody>
          </p:sp>
        </p:grpSp>
        <p:grpSp>
          <p:nvGrpSpPr>
            <p:cNvPr id="40" name="Group 35"/>
            <p:cNvGrpSpPr/>
            <p:nvPr/>
          </p:nvGrpSpPr>
          <p:grpSpPr>
            <a:xfrm>
              <a:off x="7531101" y="3903109"/>
              <a:ext cx="1555750" cy="740263"/>
              <a:chOff x="7807919" y="4995309"/>
              <a:chExt cx="1355131" cy="740263"/>
            </a:xfrm>
          </p:grpSpPr>
          <p:sp>
            <p:nvSpPr>
              <p:cNvPr id="49" name="Rounded Rectangle 48">
                <a:hlinkClick r:id="rId13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DECENTRALISATION</a:t>
                </a:r>
              </a:p>
            </p:txBody>
          </p:sp>
          <p:sp>
            <p:nvSpPr>
              <p:cNvPr id="50" name="Rounded Rectangle 49">
                <a:hlinkClick r:id="rId14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GROWTH</a:t>
                </a:r>
              </a:p>
            </p:txBody>
          </p:sp>
          <p:sp>
            <p:nvSpPr>
              <p:cNvPr id="51" name="Rounded Rectangle 50">
                <a:hlinkClick r:id="rId15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TEAMWORK</a:t>
                </a:r>
              </a:p>
            </p:txBody>
          </p:sp>
        </p:grpSp>
        <p:grpSp>
          <p:nvGrpSpPr>
            <p:cNvPr id="41" name="Group 48"/>
            <p:cNvGrpSpPr/>
            <p:nvPr/>
          </p:nvGrpSpPr>
          <p:grpSpPr>
            <a:xfrm>
              <a:off x="7543801" y="4950859"/>
              <a:ext cx="1555750" cy="740263"/>
              <a:chOff x="7807919" y="4995309"/>
              <a:chExt cx="1355131" cy="740263"/>
            </a:xfrm>
          </p:grpSpPr>
          <p:sp>
            <p:nvSpPr>
              <p:cNvPr id="46" name="Rounded Rectangle 45">
                <a:hlinkClick r:id="rId16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chemeClr val="tx1">
                        <a:lumMod val="95000"/>
                      </a:schemeClr>
                    </a:solidFill>
                  </a:rPr>
                  <a:t>TASK FOCUSED</a:t>
                </a:r>
              </a:p>
            </p:txBody>
          </p:sp>
          <p:sp>
            <p:nvSpPr>
              <p:cNvPr id="47" name="Rounded Rectangle 46">
                <a:hlinkClick r:id="rId17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GOAL CLARITY</a:t>
                </a:r>
              </a:p>
            </p:txBody>
          </p:sp>
          <p:sp>
            <p:nvSpPr>
              <p:cNvPr id="48" name="Rounded Rectangle 47">
                <a:hlinkClick r:id="rId18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CREATIVE PROBLEM SOLVING</a:t>
                </a:r>
              </a:p>
            </p:txBody>
          </p:sp>
        </p:grpSp>
        <p:grpSp>
          <p:nvGrpSpPr>
            <p:cNvPr id="42" name="Group 52"/>
            <p:cNvGrpSpPr/>
            <p:nvPr/>
          </p:nvGrpSpPr>
          <p:grpSpPr>
            <a:xfrm>
              <a:off x="7556500" y="5750959"/>
              <a:ext cx="1550385" cy="475863"/>
              <a:chOff x="7807919" y="4995309"/>
              <a:chExt cx="1350458" cy="475863"/>
            </a:xfrm>
          </p:grpSpPr>
          <p:sp>
            <p:nvSpPr>
              <p:cNvPr id="44" name="Rounded Rectangle 43">
                <a:hlinkClick r:id="rId19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OUTCOME EXCELLENCE</a:t>
                </a:r>
              </a:p>
            </p:txBody>
          </p:sp>
          <p:sp>
            <p:nvSpPr>
              <p:cNvPr id="45" name="Rounded Rectangle 44">
                <a:hlinkClick r:id="rId20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EFFICIENCY</a:t>
                </a:r>
              </a:p>
            </p:txBody>
          </p:sp>
        </p:grpSp>
        <p:sp>
          <p:nvSpPr>
            <p:cNvPr id="43" name="Rounded Rectangle 42">
              <a:hlinkClick r:id="rId21" action="ppaction://hlinksldjump"/>
            </p:cNvPr>
            <p:cNvSpPr/>
            <p:nvPr/>
          </p:nvSpPr>
          <p:spPr>
            <a:xfrm>
              <a:off x="7550636" y="4698786"/>
              <a:ext cx="1542565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800" dirty="0" smtClean="0">
                  <a:solidFill>
                    <a:srgbClr val="FF0000"/>
                  </a:solidFill>
                </a:rPr>
                <a:t>INNOVATION &amp; CHANGE</a:t>
              </a: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7518400" y="2508250"/>
            <a:ext cx="1534160" cy="53975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/>
              <a:t>CLICK BUTTONS BELOW TO EXAMINE ORGANISATION CULTURAL VALUES</a:t>
            </a:r>
            <a:endParaRPr lang="en-NZ" sz="9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Direction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1" name="Round Same Side Corner Rectangle 10">
            <a:hlinkClick r:id="rId3" action="ppaction://hlinksldjump"/>
          </p:cNvPr>
          <p:cNvSpPr/>
          <p:nvPr/>
        </p:nvSpPr>
        <p:spPr>
          <a:xfrm>
            <a:off x="13081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rgbClr val="F4F4F4"/>
                </a:solidFill>
              </a:rPr>
              <a:t>YOUR NETWORK</a:t>
            </a:r>
            <a:endParaRPr lang="en-NZ" sz="900" dirty="0">
              <a:solidFill>
                <a:srgbClr val="F4F4F4"/>
              </a:solidFill>
            </a:endParaRPr>
          </a:p>
        </p:txBody>
      </p:sp>
      <p:sp>
        <p:nvSpPr>
          <p:cNvPr id="4" name="Round Same Side Corner Rectangle 3">
            <a:hlinkClick r:id="rId4" action="ppaction://hlinksldjump"/>
          </p:cNvPr>
          <p:cNvSpPr/>
          <p:nvPr/>
        </p:nvSpPr>
        <p:spPr>
          <a:xfrm>
            <a:off x="2622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GP LINKAGES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Round Same Side Corner Rectangle 4">
            <a:hlinkClick r:id="rId5" action="ppaction://hlinksldjump"/>
          </p:cNvPr>
          <p:cNvSpPr/>
          <p:nvPr/>
        </p:nvSpPr>
        <p:spPr>
          <a:xfrm>
            <a:off x="39433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COMMUNICATION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Round Same Side Corner Rectangle 5">
            <a:hlinkClick r:id="rId6" action="ppaction://hlinksldjump"/>
          </p:cNvPr>
          <p:cNvSpPr/>
          <p:nvPr/>
        </p:nvSpPr>
        <p:spPr>
          <a:xfrm>
            <a:off x="52514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SERVICE DEVELOP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Round Same Side Corner Rectangle 7">
            <a:hlinkClick r:id="rId7" action="ppaction://hlinksldjump"/>
          </p:cNvPr>
          <p:cNvSpPr/>
          <p:nvPr/>
        </p:nvSpPr>
        <p:spPr>
          <a:xfrm>
            <a:off x="78740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CONCLUSION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90499"/>
            <a:ext cx="9144000" cy="30481"/>
          </a:xfrm>
          <a:prstGeom prst="line">
            <a:avLst/>
          </a:prstGeom>
          <a:ln w="31750">
            <a:solidFill>
              <a:srgbClr val="FF5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Same Side Corner Rectangle 9">
            <a:hlinkClick r:id="rId8" action="ppaction://hlinksldjump"/>
          </p:cNvPr>
          <p:cNvSpPr/>
          <p:nvPr/>
        </p:nvSpPr>
        <p:spPr>
          <a:xfrm>
            <a:off x="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HOME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00575" y="115329"/>
            <a:ext cx="8229600" cy="1143000"/>
          </a:xfrm>
        </p:spPr>
        <p:txBody>
          <a:bodyPr/>
          <a:lstStyle/>
          <a:p>
            <a:r>
              <a:rPr lang="en-NZ" dirty="0" smtClean="0"/>
              <a:t>Direction &amp; Goal Clarity</a:t>
            </a:r>
            <a:endParaRPr lang="en-NZ" dirty="0"/>
          </a:p>
        </p:txBody>
      </p:sp>
      <p:sp>
        <p:nvSpPr>
          <p:cNvPr id="7" name="Round Same Side Corner Rectangle 6">
            <a:hlinkClick r:id="rId9" action="ppaction://hlinksldjump"/>
          </p:cNvPr>
          <p:cNvSpPr/>
          <p:nvPr/>
        </p:nvSpPr>
        <p:spPr>
          <a:xfrm>
            <a:off x="6559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F4F4F4"/>
              </a:gs>
              <a:gs pos="64000">
                <a:srgbClr val="D9D9D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b="1" dirty="0" smtClean="0">
                <a:solidFill>
                  <a:srgbClr val="FF5229"/>
                </a:solidFill>
              </a:rPr>
              <a:t>CULTURE CARRIERS</a:t>
            </a:r>
            <a:endParaRPr lang="en-NZ" sz="900" b="1" dirty="0">
              <a:solidFill>
                <a:srgbClr val="FF5229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987848" y="5193579"/>
            <a:ext cx="1519325" cy="823046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4715" y="5772880"/>
            <a:ext cx="762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No response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159614" y="5812532"/>
            <a:ext cx="132556" cy="123825"/>
          </a:xfrm>
          <a:prstGeom prst="ellipse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2" name="Oval 31"/>
          <p:cNvSpPr/>
          <p:nvPr/>
        </p:nvSpPr>
        <p:spPr>
          <a:xfrm>
            <a:off x="6155841" y="5452671"/>
            <a:ext cx="132556" cy="123825"/>
          </a:xfrm>
          <a:prstGeom prst="ellipse">
            <a:avLst/>
          </a:prstGeom>
          <a:solidFill>
            <a:srgbClr val="FF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3" name="Oval 32"/>
          <p:cNvSpPr/>
          <p:nvPr/>
        </p:nvSpPr>
        <p:spPr>
          <a:xfrm>
            <a:off x="6147307" y="5261256"/>
            <a:ext cx="132556" cy="1238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4" name="TextBox 33"/>
          <p:cNvSpPr txBox="1"/>
          <p:nvPr/>
        </p:nvSpPr>
        <p:spPr>
          <a:xfrm>
            <a:off x="6354725" y="5404581"/>
            <a:ext cx="798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Medium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54727" y="5209317"/>
            <a:ext cx="8493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High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159016" y="5639996"/>
            <a:ext cx="132556" cy="123825"/>
          </a:xfrm>
          <a:prstGeom prst="ellipse">
            <a:avLst/>
          </a:prstGeom>
          <a:solidFill>
            <a:srgbClr val="FF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7" name="TextBox 36"/>
          <p:cNvSpPr txBox="1"/>
          <p:nvPr/>
        </p:nvSpPr>
        <p:spPr>
          <a:xfrm>
            <a:off x="6357900" y="5591906"/>
            <a:ext cx="798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Low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518401" y="3103009"/>
            <a:ext cx="1588484" cy="3123813"/>
            <a:chOff x="7518401" y="3103009"/>
            <a:chExt cx="1588484" cy="3123813"/>
          </a:xfrm>
        </p:grpSpPr>
        <p:grpSp>
          <p:nvGrpSpPr>
            <p:cNvPr id="39" name="Group 25"/>
            <p:cNvGrpSpPr/>
            <p:nvPr/>
          </p:nvGrpSpPr>
          <p:grpSpPr>
            <a:xfrm>
              <a:off x="7518401" y="3103009"/>
              <a:ext cx="1555750" cy="740263"/>
              <a:chOff x="7807919" y="4995309"/>
              <a:chExt cx="1355131" cy="740263"/>
            </a:xfrm>
          </p:grpSpPr>
          <p:sp>
            <p:nvSpPr>
              <p:cNvPr id="52" name="Rounded Rectangle 51">
                <a:hlinkClick r:id="rId10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STAFF EMPOWERMENT</a:t>
                </a:r>
              </a:p>
            </p:txBody>
          </p:sp>
          <p:sp>
            <p:nvSpPr>
              <p:cNvPr id="53" name="Rounded Rectangle 52">
                <a:hlinkClick r:id="rId11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DISCUSS STAFF IDEAS</a:t>
                </a:r>
              </a:p>
            </p:txBody>
          </p:sp>
          <p:sp>
            <p:nvSpPr>
              <p:cNvPr id="54" name="Rounded Rectangle 53">
                <a:hlinkClick r:id="rId12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PARTICIPATION</a:t>
                </a:r>
              </a:p>
            </p:txBody>
          </p:sp>
        </p:grpSp>
        <p:grpSp>
          <p:nvGrpSpPr>
            <p:cNvPr id="40" name="Group 35"/>
            <p:cNvGrpSpPr/>
            <p:nvPr/>
          </p:nvGrpSpPr>
          <p:grpSpPr>
            <a:xfrm>
              <a:off x="7531101" y="3903109"/>
              <a:ext cx="1555750" cy="740263"/>
              <a:chOff x="7807919" y="4995309"/>
              <a:chExt cx="1355131" cy="740263"/>
            </a:xfrm>
          </p:grpSpPr>
          <p:sp>
            <p:nvSpPr>
              <p:cNvPr id="49" name="Rounded Rectangle 48">
                <a:hlinkClick r:id="rId13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DECENTRALISATION</a:t>
                </a:r>
              </a:p>
            </p:txBody>
          </p:sp>
          <p:sp>
            <p:nvSpPr>
              <p:cNvPr id="50" name="Rounded Rectangle 49">
                <a:hlinkClick r:id="rId14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GROWTH</a:t>
                </a:r>
              </a:p>
            </p:txBody>
          </p:sp>
          <p:sp>
            <p:nvSpPr>
              <p:cNvPr id="51" name="Rounded Rectangle 50">
                <a:hlinkClick r:id="rId15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TEAMWORK</a:t>
                </a:r>
              </a:p>
            </p:txBody>
          </p:sp>
        </p:grpSp>
        <p:grpSp>
          <p:nvGrpSpPr>
            <p:cNvPr id="41" name="Group 48"/>
            <p:cNvGrpSpPr/>
            <p:nvPr/>
          </p:nvGrpSpPr>
          <p:grpSpPr>
            <a:xfrm>
              <a:off x="7543801" y="4950859"/>
              <a:ext cx="1555750" cy="740263"/>
              <a:chOff x="7807919" y="4995309"/>
              <a:chExt cx="1355131" cy="740263"/>
            </a:xfrm>
          </p:grpSpPr>
          <p:sp>
            <p:nvSpPr>
              <p:cNvPr id="46" name="Rounded Rectangle 45">
                <a:hlinkClick r:id="rId16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TASK FOCUSED</a:t>
                </a:r>
              </a:p>
            </p:txBody>
          </p:sp>
          <p:sp>
            <p:nvSpPr>
              <p:cNvPr id="47" name="Rounded Rectangle 46">
                <a:hlinkClick r:id="rId17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chemeClr val="tx1">
                        <a:lumMod val="95000"/>
                      </a:schemeClr>
                    </a:solidFill>
                  </a:rPr>
                  <a:t>GOAL CLARITY</a:t>
                </a:r>
              </a:p>
            </p:txBody>
          </p:sp>
          <p:sp>
            <p:nvSpPr>
              <p:cNvPr id="48" name="Rounded Rectangle 47">
                <a:hlinkClick r:id="rId18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CREATIVE PROBLEM SOLVING</a:t>
                </a:r>
              </a:p>
            </p:txBody>
          </p:sp>
        </p:grpSp>
        <p:grpSp>
          <p:nvGrpSpPr>
            <p:cNvPr id="42" name="Group 52"/>
            <p:cNvGrpSpPr/>
            <p:nvPr/>
          </p:nvGrpSpPr>
          <p:grpSpPr>
            <a:xfrm>
              <a:off x="7556500" y="5750959"/>
              <a:ext cx="1550385" cy="475863"/>
              <a:chOff x="7807919" y="4995309"/>
              <a:chExt cx="1350458" cy="475863"/>
            </a:xfrm>
          </p:grpSpPr>
          <p:sp>
            <p:nvSpPr>
              <p:cNvPr id="44" name="Rounded Rectangle 43">
                <a:hlinkClick r:id="rId19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OUTCOME EXCELLENCE</a:t>
                </a:r>
              </a:p>
            </p:txBody>
          </p:sp>
          <p:sp>
            <p:nvSpPr>
              <p:cNvPr id="45" name="Rounded Rectangle 44">
                <a:hlinkClick r:id="rId20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EFFICIENCY</a:t>
                </a:r>
              </a:p>
            </p:txBody>
          </p:sp>
        </p:grpSp>
        <p:sp>
          <p:nvSpPr>
            <p:cNvPr id="43" name="Rounded Rectangle 42">
              <a:hlinkClick r:id="rId21" action="ppaction://hlinksldjump"/>
            </p:cNvPr>
            <p:cNvSpPr/>
            <p:nvPr/>
          </p:nvSpPr>
          <p:spPr>
            <a:xfrm>
              <a:off x="7550636" y="4698786"/>
              <a:ext cx="1542565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800" dirty="0" smtClean="0">
                  <a:solidFill>
                    <a:srgbClr val="FF0000"/>
                  </a:solidFill>
                </a:rPr>
                <a:t>INNOVATION &amp; CHANGE</a:t>
              </a: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7518400" y="2508250"/>
            <a:ext cx="1534160" cy="53975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/>
              <a:t>CLICK BUTTONS BELOW TO EXAMINE ORGANISATION CULTURAL VALUES</a:t>
            </a:r>
            <a:endParaRPr lang="en-NZ" sz="9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Efficiency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1" name="Round Same Side Corner Rectangle 10">
            <a:hlinkClick r:id="rId3" action="ppaction://hlinksldjump"/>
          </p:cNvPr>
          <p:cNvSpPr/>
          <p:nvPr/>
        </p:nvSpPr>
        <p:spPr>
          <a:xfrm>
            <a:off x="13081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rgbClr val="F4F4F4"/>
                </a:solidFill>
              </a:rPr>
              <a:t>YOUR NETWORK</a:t>
            </a:r>
            <a:endParaRPr lang="en-NZ" sz="900" dirty="0">
              <a:solidFill>
                <a:srgbClr val="F4F4F4"/>
              </a:solidFill>
            </a:endParaRPr>
          </a:p>
        </p:txBody>
      </p:sp>
      <p:sp>
        <p:nvSpPr>
          <p:cNvPr id="4" name="Round Same Side Corner Rectangle 3">
            <a:hlinkClick r:id="rId4" action="ppaction://hlinksldjump"/>
          </p:cNvPr>
          <p:cNvSpPr/>
          <p:nvPr/>
        </p:nvSpPr>
        <p:spPr>
          <a:xfrm>
            <a:off x="2622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GP LINKAGES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Round Same Side Corner Rectangle 4">
            <a:hlinkClick r:id="rId5" action="ppaction://hlinksldjump"/>
          </p:cNvPr>
          <p:cNvSpPr/>
          <p:nvPr/>
        </p:nvSpPr>
        <p:spPr>
          <a:xfrm>
            <a:off x="39433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COMMUNICATION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Round Same Side Corner Rectangle 5">
            <a:hlinkClick r:id="rId6" action="ppaction://hlinksldjump"/>
          </p:cNvPr>
          <p:cNvSpPr/>
          <p:nvPr/>
        </p:nvSpPr>
        <p:spPr>
          <a:xfrm>
            <a:off x="52514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SERVICE DEVELOP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Round Same Side Corner Rectangle 7">
            <a:hlinkClick r:id="rId7" action="ppaction://hlinksldjump"/>
          </p:cNvPr>
          <p:cNvSpPr/>
          <p:nvPr/>
        </p:nvSpPr>
        <p:spPr>
          <a:xfrm>
            <a:off x="78740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CONCLUSION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90499"/>
            <a:ext cx="9144000" cy="30481"/>
          </a:xfrm>
          <a:prstGeom prst="line">
            <a:avLst/>
          </a:prstGeom>
          <a:ln w="31750">
            <a:solidFill>
              <a:srgbClr val="FF5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Same Side Corner Rectangle 9">
            <a:hlinkClick r:id="rId8" action="ppaction://hlinksldjump"/>
          </p:cNvPr>
          <p:cNvSpPr/>
          <p:nvPr/>
        </p:nvSpPr>
        <p:spPr>
          <a:xfrm>
            <a:off x="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HOME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00575" y="115329"/>
            <a:ext cx="8229600" cy="1143000"/>
          </a:xfrm>
        </p:spPr>
        <p:txBody>
          <a:bodyPr/>
          <a:lstStyle/>
          <a:p>
            <a:r>
              <a:rPr lang="en-NZ" dirty="0" smtClean="0"/>
              <a:t>Efficiency &amp; Productivity</a:t>
            </a:r>
            <a:endParaRPr lang="en-NZ" dirty="0"/>
          </a:p>
        </p:txBody>
      </p:sp>
      <p:sp>
        <p:nvSpPr>
          <p:cNvPr id="7" name="Round Same Side Corner Rectangle 6">
            <a:hlinkClick r:id="rId9" action="ppaction://hlinksldjump"/>
          </p:cNvPr>
          <p:cNvSpPr/>
          <p:nvPr/>
        </p:nvSpPr>
        <p:spPr>
          <a:xfrm>
            <a:off x="6559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F4F4F4"/>
              </a:gs>
              <a:gs pos="64000">
                <a:srgbClr val="D9D9D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b="1" dirty="0" smtClean="0">
                <a:solidFill>
                  <a:srgbClr val="FF5229"/>
                </a:solidFill>
              </a:rPr>
              <a:t>CULTURE CARRIERS</a:t>
            </a:r>
            <a:endParaRPr lang="en-NZ" sz="900" b="1" dirty="0">
              <a:solidFill>
                <a:srgbClr val="FF5229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987848" y="5193579"/>
            <a:ext cx="1519325" cy="823046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4715" y="5772880"/>
            <a:ext cx="762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No response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159614" y="5812532"/>
            <a:ext cx="132556" cy="123825"/>
          </a:xfrm>
          <a:prstGeom prst="ellipse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2" name="Oval 31"/>
          <p:cNvSpPr/>
          <p:nvPr/>
        </p:nvSpPr>
        <p:spPr>
          <a:xfrm>
            <a:off x="6155841" y="5452671"/>
            <a:ext cx="132556" cy="123825"/>
          </a:xfrm>
          <a:prstGeom prst="ellipse">
            <a:avLst/>
          </a:prstGeom>
          <a:solidFill>
            <a:srgbClr val="FF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3" name="Oval 32"/>
          <p:cNvSpPr/>
          <p:nvPr/>
        </p:nvSpPr>
        <p:spPr>
          <a:xfrm>
            <a:off x="6147307" y="5261256"/>
            <a:ext cx="132556" cy="1238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4" name="TextBox 33"/>
          <p:cNvSpPr txBox="1"/>
          <p:nvPr/>
        </p:nvSpPr>
        <p:spPr>
          <a:xfrm>
            <a:off x="6354725" y="5404581"/>
            <a:ext cx="798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Medium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54727" y="5209317"/>
            <a:ext cx="8493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High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159016" y="5639996"/>
            <a:ext cx="132556" cy="123825"/>
          </a:xfrm>
          <a:prstGeom prst="ellipse">
            <a:avLst/>
          </a:prstGeom>
          <a:solidFill>
            <a:srgbClr val="FF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7" name="TextBox 36"/>
          <p:cNvSpPr txBox="1"/>
          <p:nvPr/>
        </p:nvSpPr>
        <p:spPr>
          <a:xfrm>
            <a:off x="6357900" y="5591906"/>
            <a:ext cx="798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Low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518401" y="3103009"/>
            <a:ext cx="1588484" cy="3123813"/>
            <a:chOff x="7518401" y="3103009"/>
            <a:chExt cx="1588484" cy="3123813"/>
          </a:xfrm>
        </p:grpSpPr>
        <p:grpSp>
          <p:nvGrpSpPr>
            <p:cNvPr id="39" name="Group 25"/>
            <p:cNvGrpSpPr/>
            <p:nvPr/>
          </p:nvGrpSpPr>
          <p:grpSpPr>
            <a:xfrm>
              <a:off x="7518401" y="3103009"/>
              <a:ext cx="1555750" cy="740263"/>
              <a:chOff x="7807919" y="4995309"/>
              <a:chExt cx="1355131" cy="740263"/>
            </a:xfrm>
          </p:grpSpPr>
          <p:sp>
            <p:nvSpPr>
              <p:cNvPr id="52" name="Rounded Rectangle 51">
                <a:hlinkClick r:id="rId10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STAFF EMPOWERMENT</a:t>
                </a:r>
              </a:p>
            </p:txBody>
          </p:sp>
          <p:sp>
            <p:nvSpPr>
              <p:cNvPr id="53" name="Rounded Rectangle 52">
                <a:hlinkClick r:id="rId11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DISCUSS STAFF IDEAS</a:t>
                </a:r>
              </a:p>
            </p:txBody>
          </p:sp>
          <p:sp>
            <p:nvSpPr>
              <p:cNvPr id="54" name="Rounded Rectangle 53">
                <a:hlinkClick r:id="rId12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PARTICIPATION</a:t>
                </a:r>
              </a:p>
            </p:txBody>
          </p:sp>
        </p:grpSp>
        <p:grpSp>
          <p:nvGrpSpPr>
            <p:cNvPr id="40" name="Group 35"/>
            <p:cNvGrpSpPr/>
            <p:nvPr/>
          </p:nvGrpSpPr>
          <p:grpSpPr>
            <a:xfrm>
              <a:off x="7531101" y="3903109"/>
              <a:ext cx="1555750" cy="740263"/>
              <a:chOff x="7807919" y="4995309"/>
              <a:chExt cx="1355131" cy="740263"/>
            </a:xfrm>
          </p:grpSpPr>
          <p:sp>
            <p:nvSpPr>
              <p:cNvPr id="49" name="Rounded Rectangle 48">
                <a:hlinkClick r:id="rId13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DECENTRALISATION</a:t>
                </a:r>
              </a:p>
            </p:txBody>
          </p:sp>
          <p:sp>
            <p:nvSpPr>
              <p:cNvPr id="50" name="Rounded Rectangle 49">
                <a:hlinkClick r:id="rId14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GROWTH</a:t>
                </a:r>
              </a:p>
            </p:txBody>
          </p:sp>
          <p:sp>
            <p:nvSpPr>
              <p:cNvPr id="51" name="Rounded Rectangle 50">
                <a:hlinkClick r:id="rId15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TEAMWORK</a:t>
                </a:r>
              </a:p>
            </p:txBody>
          </p:sp>
        </p:grpSp>
        <p:grpSp>
          <p:nvGrpSpPr>
            <p:cNvPr id="41" name="Group 48"/>
            <p:cNvGrpSpPr/>
            <p:nvPr/>
          </p:nvGrpSpPr>
          <p:grpSpPr>
            <a:xfrm>
              <a:off x="7543801" y="4950859"/>
              <a:ext cx="1555750" cy="740263"/>
              <a:chOff x="7807919" y="4995309"/>
              <a:chExt cx="1355131" cy="740263"/>
            </a:xfrm>
          </p:grpSpPr>
          <p:sp>
            <p:nvSpPr>
              <p:cNvPr id="46" name="Rounded Rectangle 45">
                <a:hlinkClick r:id="rId16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TASK FOCUSED</a:t>
                </a:r>
              </a:p>
            </p:txBody>
          </p:sp>
          <p:sp>
            <p:nvSpPr>
              <p:cNvPr id="47" name="Rounded Rectangle 46">
                <a:hlinkClick r:id="rId17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GOAL CLARITY</a:t>
                </a:r>
              </a:p>
            </p:txBody>
          </p:sp>
          <p:sp>
            <p:nvSpPr>
              <p:cNvPr id="48" name="Rounded Rectangle 47">
                <a:hlinkClick r:id="rId18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CREATIVE PROBLEM SOLVING</a:t>
                </a:r>
              </a:p>
            </p:txBody>
          </p:sp>
        </p:grpSp>
        <p:grpSp>
          <p:nvGrpSpPr>
            <p:cNvPr id="42" name="Group 52"/>
            <p:cNvGrpSpPr/>
            <p:nvPr/>
          </p:nvGrpSpPr>
          <p:grpSpPr>
            <a:xfrm>
              <a:off x="7556500" y="5750959"/>
              <a:ext cx="1550385" cy="475863"/>
              <a:chOff x="7807919" y="4995309"/>
              <a:chExt cx="1350458" cy="475863"/>
            </a:xfrm>
          </p:grpSpPr>
          <p:sp>
            <p:nvSpPr>
              <p:cNvPr id="44" name="Rounded Rectangle 43">
                <a:hlinkClick r:id="rId19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OUTCOME EXCELLENCE</a:t>
                </a:r>
              </a:p>
            </p:txBody>
          </p:sp>
          <p:sp>
            <p:nvSpPr>
              <p:cNvPr id="45" name="Rounded Rectangle 44">
                <a:hlinkClick r:id="rId20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chemeClr val="tx1">
                        <a:lumMod val="95000"/>
                      </a:schemeClr>
                    </a:solidFill>
                  </a:rPr>
                  <a:t>EFFICIENCY</a:t>
                </a:r>
              </a:p>
            </p:txBody>
          </p:sp>
        </p:grpSp>
        <p:sp>
          <p:nvSpPr>
            <p:cNvPr id="43" name="Rounded Rectangle 42">
              <a:hlinkClick r:id="rId21" action="ppaction://hlinksldjump"/>
            </p:cNvPr>
            <p:cNvSpPr/>
            <p:nvPr/>
          </p:nvSpPr>
          <p:spPr>
            <a:xfrm>
              <a:off x="7550636" y="4698786"/>
              <a:ext cx="1542565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800" dirty="0" smtClean="0">
                  <a:solidFill>
                    <a:srgbClr val="FF0000"/>
                  </a:solidFill>
                </a:rPr>
                <a:t>INNOVATION &amp; CHANGE</a:t>
              </a: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7518400" y="2508250"/>
            <a:ext cx="1534160" cy="53975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/>
              <a:t>CLICK BUTTONS BELOW TO EXAMINE ORGANISATION CULTURAL VALUES</a:t>
            </a:r>
            <a:endParaRPr lang="en-NZ" sz="9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Outcome excellenc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1" name="Round Same Side Corner Rectangle 10">
            <a:hlinkClick r:id="rId3" action="ppaction://hlinksldjump"/>
          </p:cNvPr>
          <p:cNvSpPr/>
          <p:nvPr/>
        </p:nvSpPr>
        <p:spPr>
          <a:xfrm>
            <a:off x="13081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rgbClr val="F4F4F4"/>
                </a:solidFill>
              </a:rPr>
              <a:t>YOUR NETWORK</a:t>
            </a:r>
            <a:endParaRPr lang="en-NZ" sz="900" dirty="0">
              <a:solidFill>
                <a:srgbClr val="F4F4F4"/>
              </a:solidFill>
            </a:endParaRPr>
          </a:p>
        </p:txBody>
      </p:sp>
      <p:sp>
        <p:nvSpPr>
          <p:cNvPr id="4" name="Round Same Side Corner Rectangle 3">
            <a:hlinkClick r:id="rId4" action="ppaction://hlinksldjump"/>
          </p:cNvPr>
          <p:cNvSpPr/>
          <p:nvPr/>
        </p:nvSpPr>
        <p:spPr>
          <a:xfrm>
            <a:off x="2622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GP LINKAGES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Round Same Side Corner Rectangle 4">
            <a:hlinkClick r:id="rId5" action="ppaction://hlinksldjump"/>
          </p:cNvPr>
          <p:cNvSpPr/>
          <p:nvPr/>
        </p:nvSpPr>
        <p:spPr>
          <a:xfrm>
            <a:off x="39433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COMMUNICATION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Round Same Side Corner Rectangle 5">
            <a:hlinkClick r:id="rId6" action="ppaction://hlinksldjump"/>
          </p:cNvPr>
          <p:cNvSpPr/>
          <p:nvPr/>
        </p:nvSpPr>
        <p:spPr>
          <a:xfrm>
            <a:off x="52514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SERVICE DEVELOP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Round Same Side Corner Rectangle 7">
            <a:hlinkClick r:id="rId7" action="ppaction://hlinksldjump"/>
          </p:cNvPr>
          <p:cNvSpPr/>
          <p:nvPr/>
        </p:nvSpPr>
        <p:spPr>
          <a:xfrm>
            <a:off x="78740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CONCLUSION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90499"/>
            <a:ext cx="9144000" cy="30481"/>
          </a:xfrm>
          <a:prstGeom prst="line">
            <a:avLst/>
          </a:prstGeom>
          <a:ln w="31750">
            <a:solidFill>
              <a:srgbClr val="FF5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 Same Side Corner Rectangle 9">
            <a:hlinkClick r:id="rId8" action="ppaction://hlinksldjump"/>
          </p:cNvPr>
          <p:cNvSpPr/>
          <p:nvPr/>
        </p:nvSpPr>
        <p:spPr>
          <a:xfrm>
            <a:off x="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HOME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00575" y="115329"/>
            <a:ext cx="8229600" cy="1143000"/>
          </a:xfrm>
        </p:spPr>
        <p:txBody>
          <a:bodyPr/>
          <a:lstStyle/>
          <a:p>
            <a:r>
              <a:rPr lang="en-NZ" dirty="0" smtClean="0"/>
              <a:t>Outcome Excellence</a:t>
            </a:r>
            <a:endParaRPr lang="en-NZ" dirty="0"/>
          </a:p>
        </p:txBody>
      </p:sp>
      <p:sp>
        <p:nvSpPr>
          <p:cNvPr id="7" name="Round Same Side Corner Rectangle 6">
            <a:hlinkClick r:id="rId9" action="ppaction://hlinksldjump"/>
          </p:cNvPr>
          <p:cNvSpPr/>
          <p:nvPr/>
        </p:nvSpPr>
        <p:spPr>
          <a:xfrm>
            <a:off x="6559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F4F4F4"/>
              </a:gs>
              <a:gs pos="64000">
                <a:srgbClr val="D9D9D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b="1" dirty="0" smtClean="0">
                <a:solidFill>
                  <a:srgbClr val="FF5229"/>
                </a:solidFill>
              </a:rPr>
              <a:t>CULTURE CARRIERS</a:t>
            </a:r>
            <a:endParaRPr lang="en-NZ" sz="900" b="1" dirty="0">
              <a:solidFill>
                <a:srgbClr val="FF5229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987848" y="5193579"/>
            <a:ext cx="1519325" cy="823046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54715" y="5772880"/>
            <a:ext cx="762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No response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159614" y="5812532"/>
            <a:ext cx="132556" cy="123825"/>
          </a:xfrm>
          <a:prstGeom prst="ellipse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2" name="Oval 31"/>
          <p:cNvSpPr/>
          <p:nvPr/>
        </p:nvSpPr>
        <p:spPr>
          <a:xfrm>
            <a:off x="6155841" y="5452671"/>
            <a:ext cx="132556" cy="123825"/>
          </a:xfrm>
          <a:prstGeom prst="ellipse">
            <a:avLst/>
          </a:prstGeom>
          <a:solidFill>
            <a:srgbClr val="FF9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3" name="Oval 32"/>
          <p:cNvSpPr/>
          <p:nvPr/>
        </p:nvSpPr>
        <p:spPr>
          <a:xfrm>
            <a:off x="6147307" y="5261256"/>
            <a:ext cx="132556" cy="1238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4" name="TextBox 33"/>
          <p:cNvSpPr txBox="1"/>
          <p:nvPr/>
        </p:nvSpPr>
        <p:spPr>
          <a:xfrm>
            <a:off x="6354725" y="5404581"/>
            <a:ext cx="798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Medium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54727" y="5209317"/>
            <a:ext cx="8493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High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6159016" y="5639996"/>
            <a:ext cx="132556" cy="123825"/>
          </a:xfrm>
          <a:prstGeom prst="ellipse">
            <a:avLst/>
          </a:prstGeom>
          <a:solidFill>
            <a:srgbClr val="FF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7" name="TextBox 36"/>
          <p:cNvSpPr txBox="1"/>
          <p:nvPr/>
        </p:nvSpPr>
        <p:spPr>
          <a:xfrm>
            <a:off x="6357900" y="5591906"/>
            <a:ext cx="798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Low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518401" y="3103009"/>
            <a:ext cx="1588484" cy="3123813"/>
            <a:chOff x="7518401" y="3103009"/>
            <a:chExt cx="1588484" cy="3123813"/>
          </a:xfrm>
        </p:grpSpPr>
        <p:grpSp>
          <p:nvGrpSpPr>
            <p:cNvPr id="39" name="Group 25"/>
            <p:cNvGrpSpPr/>
            <p:nvPr/>
          </p:nvGrpSpPr>
          <p:grpSpPr>
            <a:xfrm>
              <a:off x="7518401" y="3103009"/>
              <a:ext cx="1555750" cy="740263"/>
              <a:chOff x="7807919" y="4995309"/>
              <a:chExt cx="1355131" cy="740263"/>
            </a:xfrm>
          </p:grpSpPr>
          <p:sp>
            <p:nvSpPr>
              <p:cNvPr id="52" name="Rounded Rectangle 51">
                <a:hlinkClick r:id="rId10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STAFF EMPOWERMENT</a:t>
                </a:r>
              </a:p>
            </p:txBody>
          </p:sp>
          <p:sp>
            <p:nvSpPr>
              <p:cNvPr id="53" name="Rounded Rectangle 52">
                <a:hlinkClick r:id="rId11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DISCUSS STAFF IDEAS</a:t>
                </a:r>
              </a:p>
            </p:txBody>
          </p:sp>
          <p:sp>
            <p:nvSpPr>
              <p:cNvPr id="54" name="Rounded Rectangle 53">
                <a:hlinkClick r:id="rId12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PARTICIPATION</a:t>
                </a:r>
              </a:p>
            </p:txBody>
          </p:sp>
        </p:grpSp>
        <p:grpSp>
          <p:nvGrpSpPr>
            <p:cNvPr id="40" name="Group 35"/>
            <p:cNvGrpSpPr/>
            <p:nvPr/>
          </p:nvGrpSpPr>
          <p:grpSpPr>
            <a:xfrm>
              <a:off x="7531101" y="3903109"/>
              <a:ext cx="1555750" cy="740263"/>
              <a:chOff x="7807919" y="4995309"/>
              <a:chExt cx="1355131" cy="740263"/>
            </a:xfrm>
          </p:grpSpPr>
          <p:sp>
            <p:nvSpPr>
              <p:cNvPr id="49" name="Rounded Rectangle 48">
                <a:hlinkClick r:id="rId13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DECENTRALISATION</a:t>
                </a:r>
              </a:p>
            </p:txBody>
          </p:sp>
          <p:sp>
            <p:nvSpPr>
              <p:cNvPr id="50" name="Rounded Rectangle 49">
                <a:hlinkClick r:id="rId14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GROWTH</a:t>
                </a:r>
              </a:p>
            </p:txBody>
          </p:sp>
          <p:sp>
            <p:nvSpPr>
              <p:cNvPr id="51" name="Rounded Rectangle 50">
                <a:hlinkClick r:id="rId15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TEAMWORK</a:t>
                </a:r>
              </a:p>
            </p:txBody>
          </p:sp>
        </p:grpSp>
        <p:grpSp>
          <p:nvGrpSpPr>
            <p:cNvPr id="41" name="Group 48"/>
            <p:cNvGrpSpPr/>
            <p:nvPr/>
          </p:nvGrpSpPr>
          <p:grpSpPr>
            <a:xfrm>
              <a:off x="7543801" y="4950859"/>
              <a:ext cx="1555750" cy="740263"/>
              <a:chOff x="7807919" y="4995309"/>
              <a:chExt cx="1355131" cy="740263"/>
            </a:xfrm>
          </p:grpSpPr>
          <p:sp>
            <p:nvSpPr>
              <p:cNvPr id="46" name="Rounded Rectangle 45">
                <a:hlinkClick r:id="rId16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TASK FOCUSED</a:t>
                </a:r>
              </a:p>
            </p:txBody>
          </p:sp>
          <p:sp>
            <p:nvSpPr>
              <p:cNvPr id="47" name="Rounded Rectangle 46">
                <a:hlinkClick r:id="rId17" action="ppaction://hlinksldjump"/>
              </p:cNvPr>
              <p:cNvSpPr/>
              <p:nvPr/>
            </p:nvSpPr>
            <p:spPr>
              <a:xfrm>
                <a:off x="7819404" y="5530636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GOAL CLARITY</a:t>
                </a:r>
              </a:p>
            </p:txBody>
          </p:sp>
          <p:sp>
            <p:nvSpPr>
              <p:cNvPr id="48" name="Rounded Rectangle 47">
                <a:hlinkClick r:id="rId18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CREATIVE PROBLEM SOLVING</a:t>
                </a:r>
              </a:p>
            </p:txBody>
          </p:sp>
        </p:grpSp>
        <p:grpSp>
          <p:nvGrpSpPr>
            <p:cNvPr id="42" name="Group 52"/>
            <p:cNvGrpSpPr/>
            <p:nvPr/>
          </p:nvGrpSpPr>
          <p:grpSpPr>
            <a:xfrm>
              <a:off x="7556500" y="5750959"/>
              <a:ext cx="1550385" cy="475863"/>
              <a:chOff x="7807919" y="4995309"/>
              <a:chExt cx="1350458" cy="475863"/>
            </a:xfrm>
          </p:grpSpPr>
          <p:sp>
            <p:nvSpPr>
              <p:cNvPr id="44" name="Rounded Rectangle 43">
                <a:hlinkClick r:id="rId19" action="ppaction://hlinksldjump"/>
              </p:cNvPr>
              <p:cNvSpPr/>
              <p:nvPr/>
            </p:nvSpPr>
            <p:spPr>
              <a:xfrm>
                <a:off x="7807919" y="5266236"/>
                <a:ext cx="1343646" cy="204936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chemeClr val="tx1">
                        <a:lumMod val="95000"/>
                      </a:schemeClr>
                    </a:solidFill>
                  </a:rPr>
                  <a:t>OUTCOME EXCELLENCE</a:t>
                </a:r>
              </a:p>
            </p:txBody>
          </p:sp>
          <p:sp>
            <p:nvSpPr>
              <p:cNvPr id="45" name="Rounded Rectangle 44">
                <a:hlinkClick r:id="rId20" action="ppaction://hlinksldjump"/>
              </p:cNvPr>
              <p:cNvSpPr/>
              <p:nvPr/>
            </p:nvSpPr>
            <p:spPr>
              <a:xfrm>
                <a:off x="7814731" y="4995309"/>
                <a:ext cx="1343646" cy="204936"/>
              </a:xfrm>
              <a:prstGeom prst="roundRect">
                <a:avLst/>
              </a:prstGeom>
              <a:gradFill flip="none" rotWithShape="1">
                <a:gsLst>
                  <a:gs pos="43000">
                    <a:schemeClr val="tx1">
                      <a:lumMod val="95000"/>
                    </a:schemeClr>
                  </a:gs>
                  <a:gs pos="80000">
                    <a:schemeClr val="tx1">
                      <a:lumMod val="8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NZ" sz="800" dirty="0" smtClean="0">
                    <a:solidFill>
                      <a:srgbClr val="FF0000"/>
                    </a:solidFill>
                  </a:rPr>
                  <a:t>EFFICIENCY</a:t>
                </a:r>
              </a:p>
            </p:txBody>
          </p:sp>
        </p:grpSp>
        <p:sp>
          <p:nvSpPr>
            <p:cNvPr id="43" name="Rounded Rectangle 42">
              <a:hlinkClick r:id="rId21" action="ppaction://hlinksldjump"/>
            </p:cNvPr>
            <p:cNvSpPr/>
            <p:nvPr/>
          </p:nvSpPr>
          <p:spPr>
            <a:xfrm>
              <a:off x="7550636" y="4698786"/>
              <a:ext cx="1542565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800" dirty="0" smtClean="0">
                  <a:solidFill>
                    <a:srgbClr val="FF0000"/>
                  </a:solidFill>
                </a:rPr>
                <a:t>INNOVATION &amp; CHANGE</a:t>
              </a: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7518400" y="2508250"/>
            <a:ext cx="1534160" cy="53975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/>
              <a:t>CLICK BUTTONS BELOW TO EXAMINE ORGANISATION CULTURAL VALUES</a:t>
            </a:r>
            <a:endParaRPr lang="en-NZ" sz="9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Same Side Corner Rectangle 13">
            <a:hlinkClick r:id="rId3" action="ppaction://hlinksldjump"/>
          </p:cNvPr>
          <p:cNvSpPr/>
          <p:nvPr/>
        </p:nvSpPr>
        <p:spPr>
          <a:xfrm>
            <a:off x="130810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YOUR NETWORK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CONCLUSION</a:t>
            </a:r>
            <a:endParaRPr lang="en-NZ" dirty="0"/>
          </a:p>
        </p:txBody>
      </p:sp>
      <p:sp>
        <p:nvSpPr>
          <p:cNvPr id="7" name="Round Same Side Corner Rectangle 6">
            <a:hlinkClick r:id="rId4" action="ppaction://hlinksldjump"/>
          </p:cNvPr>
          <p:cNvSpPr/>
          <p:nvPr/>
        </p:nvSpPr>
        <p:spPr>
          <a:xfrm>
            <a:off x="2622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GP LINKAGES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Round Same Side Corner Rectangle 7">
            <a:hlinkClick r:id="rId5" action="ppaction://hlinksldjump"/>
          </p:cNvPr>
          <p:cNvSpPr/>
          <p:nvPr/>
        </p:nvSpPr>
        <p:spPr>
          <a:xfrm>
            <a:off x="39433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COMMUNICATION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9" name="Round Same Side Corner Rectangle 8">
            <a:hlinkClick r:id="rId6" action="ppaction://hlinksldjump"/>
          </p:cNvPr>
          <p:cNvSpPr/>
          <p:nvPr/>
        </p:nvSpPr>
        <p:spPr>
          <a:xfrm>
            <a:off x="52514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SERVICE DEVELOP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" name="Round Same Side Corner Rectangle 9">
            <a:hlinkClick r:id="rId7" action="ppaction://hlinksldjump"/>
          </p:cNvPr>
          <p:cNvSpPr/>
          <p:nvPr/>
        </p:nvSpPr>
        <p:spPr>
          <a:xfrm>
            <a:off x="655955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CULTURE CARRIERS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0" y="190499"/>
            <a:ext cx="9144000" cy="30481"/>
          </a:xfrm>
          <a:prstGeom prst="line">
            <a:avLst/>
          </a:prstGeom>
          <a:ln w="31750">
            <a:solidFill>
              <a:srgbClr val="FF52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 Same Side Corner Rectangle 12">
            <a:hlinkClick r:id="rId8" action="ppaction://hlinksldjump"/>
          </p:cNvPr>
          <p:cNvSpPr/>
          <p:nvPr/>
        </p:nvSpPr>
        <p:spPr>
          <a:xfrm>
            <a:off x="0" y="0"/>
            <a:ext cx="1270000" cy="209550"/>
          </a:xfrm>
          <a:prstGeom prst="round2SameRect">
            <a:avLst/>
          </a:prstGeom>
          <a:gradFill flip="none" rotWithShape="1">
            <a:gsLst>
              <a:gs pos="20000">
                <a:srgbClr val="C42500"/>
              </a:gs>
              <a:gs pos="64000">
                <a:srgbClr val="FF522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chemeClr val="tx1">
                    <a:lumMod val="95000"/>
                  </a:schemeClr>
                </a:solidFill>
              </a:rPr>
              <a:t>HOME</a:t>
            </a:r>
            <a:endParaRPr lang="en-NZ" sz="9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1" name="Round Same Side Corner Rectangle 10">
            <a:hlinkClick r:id="rId9" action="ppaction://hlinksldjump"/>
          </p:cNvPr>
          <p:cNvSpPr/>
          <p:nvPr/>
        </p:nvSpPr>
        <p:spPr>
          <a:xfrm>
            <a:off x="7874000" y="0"/>
            <a:ext cx="1270000" cy="209550"/>
          </a:xfrm>
          <a:prstGeom prst="round2SameRect">
            <a:avLst/>
          </a:prstGeom>
          <a:gradFill flip="none" rotWithShape="1">
            <a:gsLst>
              <a:gs pos="43000">
                <a:schemeClr val="tx1">
                  <a:lumMod val="95000"/>
                </a:schemeClr>
              </a:gs>
              <a:gs pos="80000">
                <a:schemeClr val="tx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b="1" dirty="0" smtClean="0">
                <a:solidFill>
                  <a:srgbClr val="FF5229"/>
                </a:solidFill>
              </a:rPr>
              <a:t>CONCLUSION</a:t>
            </a:r>
            <a:endParaRPr lang="en-NZ" sz="900" b="1" dirty="0">
              <a:solidFill>
                <a:srgbClr val="FF5229"/>
              </a:solidFill>
            </a:endParaRPr>
          </a:p>
        </p:txBody>
      </p:sp>
      <p:sp>
        <p:nvSpPr>
          <p:cNvPr id="362497" name="Rectangle 1"/>
          <p:cNvSpPr>
            <a:spLocks noChangeArrowheads="1"/>
          </p:cNvSpPr>
          <p:nvPr/>
        </p:nvSpPr>
        <p:spPr bwMode="auto">
          <a:xfrm>
            <a:off x="716117" y="651483"/>
            <a:ext cx="8141109" cy="535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6213" algn="l"/>
              </a:tabLst>
            </a:pPr>
            <a:endParaRPr kumimoji="0" lang="en-NZ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SimSun" pitchFamily="2" charset="-122"/>
              <a:cs typeface="Times New Roman" pitchFamily="18" charset="0"/>
            </a:endParaRPr>
          </a:p>
          <a:p>
            <a:pPr marR="0" lvl="0" indent="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6213" algn="l"/>
              </a:tabLst>
            </a:pPr>
            <a:endParaRPr kumimoji="0" lang="en-NZ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SimSun" pitchFamily="2" charset="-122"/>
              <a:cs typeface="Times New Roman" pitchFamily="18" charset="0"/>
            </a:endParaRPr>
          </a:p>
          <a:p>
            <a:pPr marR="0" lvl="0" indent="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6213" algn="l"/>
              </a:tabLst>
            </a:pPr>
            <a:endParaRPr lang="en-NZ" altLang="zh-CN" dirty="0" smtClean="0">
              <a:ea typeface="SimSun" pitchFamily="2" charset="-122"/>
              <a:cs typeface="Times New Roman" pitchFamily="18" charset="0"/>
            </a:endParaRPr>
          </a:p>
          <a:p>
            <a:pPr marR="0" lvl="0" indent="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6213" algn="l"/>
              </a:tabLst>
            </a:pPr>
            <a:r>
              <a:rPr kumimoji="0" lang="en-NZ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There is a high degree of readiness to uptake new services</a:t>
            </a:r>
          </a:p>
          <a:p>
            <a:pPr marR="0" lvl="0" indent="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6213" algn="l"/>
              </a:tabLst>
            </a:pPr>
            <a:endParaRPr lang="en-NZ" altLang="zh-CN" dirty="0" smtClean="0">
              <a:ea typeface="SimSun" pitchFamily="2" charset="-122"/>
              <a:cs typeface="Times New Roman" pitchFamily="18" charset="0"/>
            </a:endParaRPr>
          </a:p>
          <a:p>
            <a:pPr marR="0" lvl="0" indent="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6213" algn="l"/>
              </a:tabLst>
            </a:pPr>
            <a:r>
              <a:rPr kumimoji="0" lang="en-NZ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Some localities are more connected than others, both amongst the community pharmacies</a:t>
            </a:r>
            <a:r>
              <a:rPr kumimoji="0" lang="en-NZ" altLang="zh-CN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 and with GPs.</a:t>
            </a:r>
            <a:endParaRPr kumimoji="0" lang="en-NZ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SimSun" pitchFamily="2" charset="-122"/>
              <a:cs typeface="Times New Roman" pitchFamily="18" charset="0"/>
            </a:endParaRPr>
          </a:p>
          <a:p>
            <a:pPr marR="0" lvl="0" indent="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6213" algn="l"/>
              </a:tabLst>
            </a:pPr>
            <a:endParaRPr lang="en-NZ" altLang="zh-CN" dirty="0" smtClean="0">
              <a:ea typeface="SimSun" pitchFamily="2" charset="-122"/>
              <a:cs typeface="Times New Roman" pitchFamily="18" charset="0"/>
            </a:endParaRPr>
          </a:p>
          <a:p>
            <a:pPr marR="0" lvl="0" indent="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6213" algn="l"/>
              </a:tabLst>
            </a:pPr>
            <a:r>
              <a:rPr kumimoji="0" lang="en-NZ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Working</a:t>
            </a:r>
            <a:r>
              <a:rPr kumimoji="0" lang="en-NZ" altLang="zh-CN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 through a small handfull of pharmacies will enable </a:t>
            </a:r>
            <a:r>
              <a:rPr kumimoji="0" lang="en-NZ" altLang="zh-CN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DHB </a:t>
            </a:r>
            <a:r>
              <a:rPr kumimoji="0" lang="en-NZ" altLang="zh-CN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to influence a significant majority of the </a:t>
            </a:r>
            <a:r>
              <a:rPr kumimoji="0" lang="en-NZ" altLang="zh-CN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DHB </a:t>
            </a:r>
            <a:r>
              <a:rPr kumimoji="0" lang="en-NZ" altLang="zh-CN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itchFamily="2" charset="-122"/>
                <a:cs typeface="Times New Roman" pitchFamily="18" charset="0"/>
              </a:rPr>
              <a:t>community pharmacies</a:t>
            </a:r>
          </a:p>
          <a:p>
            <a:pPr marR="0" lvl="0" indent="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6213" algn="l"/>
              </a:tabLst>
            </a:pPr>
            <a:endParaRPr lang="en-NZ" altLang="zh-CN" baseline="0" dirty="0" smtClean="0">
              <a:ea typeface="SimSun" pitchFamily="2" charset="-122"/>
              <a:cs typeface="Times New Roman" pitchFamily="18" charset="0"/>
            </a:endParaRPr>
          </a:p>
          <a:p>
            <a:pPr marR="0" lvl="0" indent="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6213" algn="l"/>
              </a:tabLst>
            </a:pPr>
            <a:r>
              <a:rPr lang="en-NZ" altLang="zh-CN" dirty="0" smtClean="0">
                <a:ea typeface="SimSun" pitchFamily="2" charset="-122"/>
                <a:cs typeface="Times New Roman" pitchFamily="18" charset="0"/>
              </a:rPr>
              <a:t>Communicating though the Pharmaceutical Socity and the Pharmacy Council are currently the channels that </a:t>
            </a:r>
            <a:r>
              <a:rPr lang="en-NZ" altLang="zh-CN" dirty="0" smtClean="0">
                <a:ea typeface="SimSun" pitchFamily="2" charset="-122"/>
                <a:cs typeface="Times New Roman" pitchFamily="18" charset="0"/>
              </a:rPr>
              <a:t>DHB </a:t>
            </a:r>
            <a:r>
              <a:rPr lang="en-NZ" altLang="zh-CN" dirty="0" smtClean="0">
                <a:ea typeface="SimSun" pitchFamily="2" charset="-122"/>
                <a:cs typeface="Times New Roman" pitchFamily="18" charset="0"/>
              </a:rPr>
              <a:t>should go though in communicating new ideas.</a:t>
            </a:r>
          </a:p>
          <a:p>
            <a:pPr marR="0" lvl="0" indent="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6213" algn="l"/>
              </a:tabLst>
            </a:pPr>
            <a:endParaRPr kumimoji="0" lang="en-NZ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SimSun" pitchFamily="2" charset="-122"/>
              <a:cs typeface="Times New Roman" pitchFamily="18" charset="0"/>
            </a:endParaRPr>
          </a:p>
          <a:p>
            <a:pPr marR="0" lvl="0" indent="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6213" algn="l"/>
              </a:tabLst>
            </a:pPr>
            <a:r>
              <a:rPr lang="en-NZ" altLang="zh-CN" dirty="0" smtClean="0">
                <a:ea typeface="SimSun" pitchFamily="2" charset="-122"/>
                <a:cs typeface="Times New Roman" pitchFamily="18" charset="0"/>
              </a:rPr>
              <a:t>Attention needs to be given for opportunities for the communitiy pharmacists to interact with the </a:t>
            </a:r>
            <a:r>
              <a:rPr lang="en-NZ" altLang="zh-CN" dirty="0" smtClean="0">
                <a:ea typeface="SimSun" pitchFamily="2" charset="-122"/>
                <a:cs typeface="Times New Roman" pitchFamily="18" charset="0"/>
              </a:rPr>
              <a:t>DHB </a:t>
            </a:r>
            <a:r>
              <a:rPr lang="en-NZ" altLang="zh-CN" dirty="0" smtClean="0">
                <a:ea typeface="SimSun" pitchFamily="2" charset="-122"/>
                <a:cs typeface="Times New Roman" pitchFamily="18" charset="0"/>
              </a:rPr>
              <a:t>community pharmacy advisory group.</a:t>
            </a:r>
          </a:p>
          <a:p>
            <a:pPr marR="0" lvl="0" indent="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6213" algn="l"/>
              </a:tabLst>
            </a:pPr>
            <a:endParaRPr kumimoji="0" lang="en-NZ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SimSun" pitchFamily="2" charset="-122"/>
              <a:cs typeface="Times New Roman" pitchFamily="18" charset="0"/>
            </a:endParaRPr>
          </a:p>
          <a:p>
            <a:pPr marR="0" lvl="0" indent="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76213" algn="l"/>
              </a:tabLst>
            </a:pPr>
            <a:r>
              <a:rPr lang="en-NZ" altLang="zh-CN" dirty="0" smtClean="0">
                <a:ea typeface="SimSun" pitchFamily="2" charset="-122"/>
                <a:cs typeface="Times New Roman" pitchFamily="18" charset="0"/>
              </a:rPr>
              <a:t>The high levels of flexibility in organisational culture reported may indicate an ability for relatively rapid change in service provision amongst the respondents</a:t>
            </a:r>
            <a:endParaRPr kumimoji="0" lang="en-NZ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6897"/>
            <a:ext cx="9058988" cy="56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So </a:t>
            </a:r>
            <a:r>
              <a:rPr lang="en-NZ" dirty="0" smtClean="0"/>
              <a:t>w</a:t>
            </a:r>
            <a:r>
              <a:rPr lang="en-NZ" dirty="0" smtClean="0"/>
              <a:t>hat for influence?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Early days – </a:t>
            </a:r>
            <a:r>
              <a:rPr lang="en-NZ" dirty="0" smtClean="0"/>
              <a:t>still exploring  applications</a:t>
            </a:r>
            <a:endParaRPr lang="en-NZ" dirty="0" smtClean="0"/>
          </a:p>
          <a:p>
            <a:r>
              <a:rPr lang="en-NZ" dirty="0" smtClean="0"/>
              <a:t>Guiding communications and change</a:t>
            </a:r>
          </a:p>
          <a:p>
            <a:r>
              <a:rPr lang="en-NZ" dirty="0" smtClean="0"/>
              <a:t>A new dimension for evaluation – insight/feedback </a:t>
            </a:r>
            <a:endParaRPr lang="en-NZ" dirty="0" smtClean="0"/>
          </a:p>
          <a:p>
            <a:r>
              <a:rPr lang="en-NZ" dirty="0" smtClean="0"/>
              <a:t>Informing development of clinical networks and service </a:t>
            </a:r>
            <a:r>
              <a:rPr lang="en-NZ" dirty="0" smtClean="0"/>
              <a:t>innovations in distributed systems</a:t>
            </a:r>
          </a:p>
          <a:p>
            <a:r>
              <a:rPr lang="en-NZ" dirty="0" smtClean="0"/>
              <a:t>Priming emergent change</a:t>
            </a:r>
            <a:endParaRPr lang="en-NZ" dirty="0" smtClean="0"/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Pathways forward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Attractive  web-enabled interface for  exploration of networks</a:t>
            </a:r>
          </a:p>
          <a:p>
            <a:r>
              <a:rPr lang="en-NZ" dirty="0" smtClean="0"/>
              <a:t>Quicker and more automated process (cost down use up)</a:t>
            </a:r>
          </a:p>
          <a:p>
            <a:r>
              <a:rPr lang="en-NZ" dirty="0" smtClean="0"/>
              <a:t>Client driven problem solving</a:t>
            </a:r>
          </a:p>
          <a:p>
            <a:r>
              <a:rPr lang="en-NZ" dirty="0" smtClean="0"/>
              <a:t>Integration into programme design and evaluate (before/after)</a:t>
            </a:r>
          </a:p>
          <a:p>
            <a:r>
              <a:rPr lang="en-NZ" dirty="0" smtClean="0"/>
              <a:t>Collaboration to develop further</a:t>
            </a:r>
          </a:p>
          <a:p>
            <a:endParaRPr lang="en-NZ" dirty="0" smtClean="0"/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Our team</a:t>
            </a:r>
            <a:endParaRPr lang="en-NZ" dirty="0"/>
          </a:p>
        </p:txBody>
      </p:sp>
      <p:pic>
        <p:nvPicPr>
          <p:cNvPr id="1026" name="Picture 2" descr="http://www.synergia.co.nz/assets/image/Peter%20carswell%20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665" y="1906314"/>
            <a:ext cx="1657459" cy="2494912"/>
          </a:xfrm>
          <a:prstGeom prst="rect">
            <a:avLst/>
          </a:prstGeom>
          <a:noFill/>
        </p:spPr>
      </p:pic>
      <p:pic>
        <p:nvPicPr>
          <p:cNvPr id="1028" name="Picture 4" descr="http://www.synergia.co.nz/assets/image/Nishadie%20web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4443" y="1996966"/>
            <a:ext cx="1799349" cy="2418324"/>
          </a:xfrm>
          <a:prstGeom prst="rect">
            <a:avLst/>
          </a:prstGeom>
          <a:noFill/>
        </p:spPr>
      </p:pic>
      <p:pic>
        <p:nvPicPr>
          <p:cNvPr id="1030" name="Picture 6" descr="http://www.synergia.co.nz/assets/image/Linden%20We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2690" y="1998278"/>
            <a:ext cx="1785977" cy="23687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9448" y="4950372"/>
            <a:ext cx="1355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Peter</a:t>
            </a:r>
            <a:endParaRPr lang="en-NZ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447393" y="4945120"/>
            <a:ext cx="1355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Nish</a:t>
            </a:r>
            <a:endParaRPr lang="en-NZ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885792" y="4955629"/>
            <a:ext cx="1355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L</a:t>
            </a:r>
            <a:r>
              <a:rPr lang="en-NZ" sz="2800" dirty="0" smtClean="0"/>
              <a:t>inden</a:t>
            </a:r>
            <a:endParaRPr lang="en-N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Manukau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541595" y="548814"/>
            <a:ext cx="8229600" cy="702016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Manukau network</a:t>
            </a:r>
            <a:endParaRPr lang="en-NZ" dirty="0"/>
          </a:p>
        </p:txBody>
      </p:sp>
      <p:grpSp>
        <p:nvGrpSpPr>
          <p:cNvPr id="83" name="Group 82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84" name="Rounded Rectangle 83">
              <a:hlinkClick r:id="rId4" action="ppaction://hlinksldjump"/>
            </p:cNvPr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85" name="Rounded Rectangle 84">
              <a:hlinkClick r:id="rId5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86" name="Rounded Rectangle 85">
              <a:hlinkClick r:id="rId6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MANUKAU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87" name="Rounded Rectangle 86">
              <a:hlinkClick r:id="rId7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88" name="Rounded Rectangle 87">
              <a:hlinkClick r:id="rId8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89" name="Rounded Rectangle 88">
              <a:hlinkClick r:id="rId9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90" name="Rounded Rectangle 89">
              <a:hlinkClick r:id="rId10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91" name="Rounded Rectangle 90">
              <a:hlinkClick r:id="rId11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92" name="Rounded Rectangle 91">
              <a:hlinkClick r:id="rId12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112" name="Round Same Side Corner Rectangle 111">
              <a:hlinkClick r:id="rId13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13" name="Round Same Side Corner Rectangle 112">
              <a:hlinkClick r:id="rId14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14" name="Round Same Side Corner Rectangle 113">
              <a:hlinkClick r:id="rId15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15" name="Round Same Side Corner Rectangle 114">
              <a:hlinkClick r:id="rId16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16" name="Round Same Side Corner Rectangle 115">
              <a:hlinkClick r:id="rId17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ound Same Side Corner Rectangle 117">
              <a:hlinkClick r:id="rId18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19" name="Round Same Side Corner Rectangle 118">
              <a:hlinkClick r:id="rId19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42" name="Round Same Side Corner Rectangle 41">
              <a:hlinkClick r:id="rId20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43" name="Round Same Side Corner Rectangle 42">
              <a:hlinkClick r:id="rId21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44" name="Round Same Side Corner Rectangle 43">
              <a:hlinkClick r:id="rId22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45" name="Round Same Side Corner Rectangle 44">
              <a:hlinkClick r:id="rId23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Manngakieki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567475" y="481668"/>
            <a:ext cx="8229600" cy="727895"/>
          </a:xfrm>
        </p:spPr>
        <p:txBody>
          <a:bodyPr>
            <a:normAutofit fontScale="90000"/>
          </a:bodyPr>
          <a:lstStyle/>
          <a:p>
            <a:r>
              <a:rPr lang="en-NZ" dirty="0" err="1" smtClean="0"/>
              <a:t>Maungakiekie</a:t>
            </a:r>
            <a:r>
              <a:rPr lang="en-NZ" dirty="0" smtClean="0"/>
              <a:t> network  </a:t>
            </a:r>
            <a:endParaRPr lang="en-NZ" dirty="0"/>
          </a:p>
        </p:txBody>
      </p:sp>
      <p:grpSp>
        <p:nvGrpSpPr>
          <p:cNvPr id="63" name="Group 62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64" name="Rounded Rectangle 63">
              <a:hlinkClick r:id="rId4" action="ppaction://hlinksldjump"/>
            </p:cNvPr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65" name="Rounded Rectangle 64">
              <a:hlinkClick r:id="rId5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6" name="Rounded Rectangle 65">
              <a:hlinkClick r:id="rId6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7" name="Rounded Rectangle 66">
              <a:hlinkClick r:id="rId7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MAUNGAKIEKIE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68" name="Rounded Rectangle 67">
              <a:hlinkClick r:id="rId8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9" name="Rounded Rectangle 68">
              <a:hlinkClick r:id="rId9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0" name="Rounded Rectangle 69">
              <a:hlinkClick r:id="rId10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1" name="Rounded Rectangle 70">
              <a:hlinkClick r:id="rId11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2" name="Rounded Rectangle 71">
              <a:hlinkClick r:id="rId12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102" name="Round Same Side Corner Rectangle 101">
              <a:hlinkClick r:id="rId13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03" name="Round Same Side Corner Rectangle 102">
              <a:hlinkClick r:id="rId14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04" name="Round Same Side Corner Rectangle 103">
              <a:hlinkClick r:id="rId15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05" name="Round Same Side Corner Rectangle 104">
              <a:hlinkClick r:id="rId16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06" name="Round Same Side Corner Rectangle 105">
              <a:hlinkClick r:id="rId17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ound Same Side Corner Rectangle 107">
              <a:hlinkClick r:id="rId18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09" name="Round Same Side Corner Rectangle 108">
              <a:hlinkClick r:id="rId19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42" name="Round Same Side Corner Rectangle 41">
              <a:hlinkClick r:id="rId20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43" name="Round Same Side Corner Rectangle 42">
              <a:hlinkClick r:id="rId21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44" name="Round Same Side Corner Rectangle 43">
              <a:hlinkClick r:id="rId22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45" name="Round Same Side Corner Rectangle 44">
              <a:hlinkClick r:id="rId23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Albert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446705" y="531562"/>
            <a:ext cx="8229600" cy="736521"/>
          </a:xfrm>
        </p:spPr>
        <p:txBody>
          <a:bodyPr>
            <a:normAutofit fontScale="90000"/>
          </a:bodyPr>
          <a:lstStyle/>
          <a:p>
            <a:r>
              <a:rPr lang="en-NZ" smtClean="0"/>
              <a:t>Mount Albert/Eden/Roskill </a:t>
            </a:r>
            <a:r>
              <a:rPr lang="en-NZ" dirty="0" smtClean="0"/>
              <a:t>network </a:t>
            </a:r>
            <a:endParaRPr lang="en-NZ" dirty="0"/>
          </a:p>
        </p:txBody>
      </p:sp>
      <p:grpSp>
        <p:nvGrpSpPr>
          <p:cNvPr id="63" name="Group 62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64" name="Rounded Rectangle 63">
              <a:hlinkClick r:id="rId4" action="ppaction://hlinksldjump"/>
            </p:cNvPr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65" name="Rounded Rectangle 64">
              <a:hlinkClick r:id="rId5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6" name="Rounded Rectangle 65">
              <a:hlinkClick r:id="rId6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7" name="Rounded Rectangle 66">
              <a:hlinkClick r:id="rId7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8" name="Rounded Rectangle 67">
              <a:hlinkClick r:id="rId8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/EDEN/ROSKILL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69" name="Rounded Rectangle 68">
              <a:hlinkClick r:id="rId9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0" name="Rounded Rectangle 69">
              <a:hlinkClick r:id="rId10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1" name="Rounded Rectangle 70">
              <a:hlinkClick r:id="rId11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2" name="Rounded Rectangle 71">
              <a:hlinkClick r:id="rId12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84" name="Round Same Side Corner Rectangle 83">
              <a:hlinkClick r:id="rId13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85" name="Round Same Side Corner Rectangle 84">
              <a:hlinkClick r:id="rId14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86" name="Round Same Side Corner Rectangle 85">
              <a:hlinkClick r:id="rId15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87" name="Round Same Side Corner Rectangle 86">
              <a:hlinkClick r:id="rId16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88" name="Round Same Side Corner Rectangle 87">
              <a:hlinkClick r:id="rId17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ound Same Side Corner Rectangle 89">
              <a:hlinkClick r:id="rId18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91" name="Round Same Side Corner Rectangle 90">
              <a:hlinkClick r:id="rId19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42" name="Round Same Side Corner Rectangle 41">
              <a:hlinkClick r:id="rId20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43" name="Round Same Side Corner Rectangle 42">
              <a:hlinkClick r:id="rId21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44" name="Round Same Side Corner Rectangle 43">
              <a:hlinkClick r:id="rId22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45" name="Round Same Side Corner Rectangle 44">
              <a:hlinkClick r:id="rId23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Orakei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455331" y="540188"/>
            <a:ext cx="8229600" cy="719269"/>
          </a:xfrm>
        </p:spPr>
        <p:txBody>
          <a:bodyPr>
            <a:normAutofit fontScale="90000"/>
          </a:bodyPr>
          <a:lstStyle/>
          <a:p>
            <a:r>
              <a:rPr lang="en-NZ" dirty="0" err="1" smtClean="0"/>
              <a:t>Orakie</a:t>
            </a:r>
            <a:r>
              <a:rPr lang="en-NZ" dirty="0" smtClean="0"/>
              <a:t> network </a:t>
            </a:r>
            <a:endParaRPr lang="en-NZ" dirty="0"/>
          </a:p>
        </p:txBody>
      </p:sp>
      <p:grpSp>
        <p:nvGrpSpPr>
          <p:cNvPr id="63" name="Group 62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64" name="Rounded Rectangle 63">
              <a:hlinkClick r:id="rId4" action="ppaction://hlinksldjump"/>
            </p:cNvPr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65" name="Rounded Rectangle 64">
              <a:hlinkClick r:id="rId5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6" name="Rounded Rectangle 65">
              <a:hlinkClick r:id="rId6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7" name="Rounded Rectangle 66">
              <a:hlinkClick r:id="rId7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8" name="Rounded Rectangle 67">
              <a:hlinkClick r:id="rId8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9" name="Rounded Rectangle 68">
              <a:hlinkClick r:id="rId9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ORAKIE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70" name="Rounded Rectangle 69">
              <a:hlinkClick r:id="rId10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1" name="Rounded Rectangle 70">
              <a:hlinkClick r:id="rId11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2" name="Rounded Rectangle 71">
              <a:hlinkClick r:id="rId12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84" name="Round Same Side Corner Rectangle 83">
              <a:hlinkClick r:id="rId13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85" name="Round Same Side Corner Rectangle 84">
              <a:hlinkClick r:id="rId14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86" name="Round Same Side Corner Rectangle 85">
              <a:hlinkClick r:id="rId15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87" name="Round Same Side Corner Rectangle 86">
              <a:hlinkClick r:id="rId16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88" name="Round Same Side Corner Rectangle 87">
              <a:hlinkClick r:id="rId17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ound Same Side Corner Rectangle 89">
              <a:hlinkClick r:id="rId18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91" name="Round Same Side Corner Rectangle 90">
              <a:hlinkClick r:id="rId19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42" name="Round Same Side Corner Rectangle 41">
              <a:hlinkClick r:id="rId20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43" name="Round Same Side Corner Rectangle 42">
              <a:hlinkClick r:id="rId21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44" name="Round Same Side Corner Rectangle 43">
              <a:hlinkClick r:id="rId22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45" name="Round Same Side Corner Rectangle 44">
              <a:hlinkClick r:id="rId23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Waitaker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429452" y="540187"/>
            <a:ext cx="8229600" cy="71927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Waitakere network </a:t>
            </a:r>
            <a:endParaRPr lang="en-NZ" dirty="0"/>
          </a:p>
        </p:txBody>
      </p:sp>
      <p:grpSp>
        <p:nvGrpSpPr>
          <p:cNvPr id="73" name="Group 72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74" name="Rounded Rectangle 73">
              <a:hlinkClick r:id="rId4" action="ppaction://hlinksldjump"/>
            </p:cNvPr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75" name="Rounded Rectangle 74">
              <a:hlinkClick r:id="rId5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6" name="Rounded Rectangle 75">
              <a:hlinkClick r:id="rId6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7" name="Rounded Rectangle 76">
              <a:hlinkClick r:id="rId7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8" name="Rounded Rectangle 77">
              <a:hlinkClick r:id="rId8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9" name="Rounded Rectangle 78">
              <a:hlinkClick r:id="rId9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80" name="Rounded Rectangle 79">
              <a:hlinkClick r:id="rId10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WAITAKERE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81" name="Rounded Rectangle 80">
              <a:hlinkClick r:id="rId11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82" name="Rounded Rectangle 81">
              <a:hlinkClick r:id="rId12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94" name="Round Same Side Corner Rectangle 93">
              <a:hlinkClick r:id="rId13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95" name="Round Same Side Corner Rectangle 94">
              <a:hlinkClick r:id="rId14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96" name="Round Same Side Corner Rectangle 95">
              <a:hlinkClick r:id="rId15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97" name="Round Same Side Corner Rectangle 96">
              <a:hlinkClick r:id="rId16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98" name="Round Same Side Corner Rectangle 97">
              <a:hlinkClick r:id="rId17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ound Same Side Corner Rectangle 99">
              <a:hlinkClick r:id="rId18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01" name="Round Same Side Corner Rectangle 100">
              <a:hlinkClick r:id="rId19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42" name="Round Same Side Corner Rectangle 41">
              <a:hlinkClick r:id="rId20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43" name="Round Same Side Corner Rectangle 42">
              <a:hlinkClick r:id="rId21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44" name="Round Same Side Corner Rectangle 43">
              <a:hlinkClick r:id="rId22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45" name="Round Same Side Corner Rectangle 44">
              <a:hlinkClick r:id="rId23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Waitekata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455331" y="452407"/>
            <a:ext cx="8229600" cy="727896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Waitemata and Gulf network</a:t>
            </a:r>
            <a:endParaRPr lang="en-NZ" dirty="0"/>
          </a:p>
        </p:txBody>
      </p:sp>
      <p:grpSp>
        <p:nvGrpSpPr>
          <p:cNvPr id="73" name="Group 72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74" name="Round Same Side Corner Rectangle 73">
              <a:hlinkClick r:id="rId4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5" name="Round Same Side Corner Rectangle 74">
              <a:hlinkClick r:id="rId5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6" name="Round Same Side Corner Rectangle 75">
              <a:hlinkClick r:id="rId6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7" name="Round Same Side Corner Rectangle 76">
              <a:hlinkClick r:id="rId7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8" name="Round Same Side Corner Rectangle 77">
              <a:hlinkClick r:id="rId8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ound Same Side Corner Rectangle 79">
              <a:hlinkClick r:id="rId9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81" name="Round Same Side Corner Rectangle 80">
              <a:hlinkClick r:id="rId10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30" name="Rounded Rectangle 29">
              <a:hlinkClick r:id="rId11" action="ppaction://hlinksldjump"/>
            </p:cNvPr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31" name="Rounded Rectangle 30">
              <a:hlinkClick r:id="rId12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7" name="Rounded Rectangle 36">
              <a:hlinkClick r:id="rId13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8" name="Rounded Rectangle 37">
              <a:hlinkClick r:id="rId14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9" name="Rounded Rectangle 38">
              <a:hlinkClick r:id="rId15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1" name="Rounded Rectangle 40">
              <a:hlinkClick r:id="rId16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2" name="Rounded Rectangle 41">
              <a:hlinkClick r:id="rId17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3" name="Rounded Rectangle 42">
              <a:hlinkClick r:id="rId18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WAITEMATA &amp; GULF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44" name="Rounded Rectangle 43">
              <a:hlinkClick r:id="rId19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52" name="Round Same Side Corner Rectangle 51">
              <a:hlinkClick r:id="rId20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53" name="Round Same Side Corner Rectangle 52">
              <a:hlinkClick r:id="rId21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54" name="Round Same Side Corner Rectangle 53">
              <a:hlinkClick r:id="rId22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55" name="Round Same Side Corner Rectangle 54">
              <a:hlinkClick r:id="rId23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Whau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507090" y="531561"/>
            <a:ext cx="8229600" cy="736522"/>
          </a:xfrm>
        </p:spPr>
        <p:txBody>
          <a:bodyPr>
            <a:normAutofit fontScale="90000"/>
          </a:bodyPr>
          <a:lstStyle/>
          <a:p>
            <a:r>
              <a:rPr lang="en-NZ" dirty="0" err="1" smtClean="0"/>
              <a:t>Whau</a:t>
            </a:r>
            <a:r>
              <a:rPr lang="en-NZ" dirty="0" smtClean="0"/>
              <a:t> network</a:t>
            </a:r>
            <a:endParaRPr lang="en-NZ" dirty="0"/>
          </a:p>
        </p:txBody>
      </p:sp>
      <p:grpSp>
        <p:nvGrpSpPr>
          <p:cNvPr id="82" name="Group 81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83" name="Round Same Side Corner Rectangle 82">
              <a:hlinkClick r:id="rId4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84" name="Round Same Side Corner Rectangle 83">
              <a:hlinkClick r:id="rId5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85" name="Round Same Side Corner Rectangle 84">
              <a:hlinkClick r:id="rId6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86" name="Round Same Side Corner Rectangle 85">
              <a:hlinkClick r:id="rId7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87" name="Round Same Side Corner Rectangle 86">
              <a:hlinkClick r:id="rId8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ound Same Side Corner Rectangle 88">
              <a:hlinkClick r:id="rId9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90" name="Round Same Side Corner Rectangle 89">
              <a:hlinkClick r:id="rId10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30" name="Rounded Rectangle 29">
              <a:hlinkClick r:id="rId11" action="ppaction://hlinksldjump"/>
            </p:cNvPr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31" name="Rounded Rectangle 30">
              <a:hlinkClick r:id="rId12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7" name="Rounded Rectangle 36">
              <a:hlinkClick r:id="rId13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8" name="Rounded Rectangle 37">
              <a:hlinkClick r:id="rId14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9" name="Rounded Rectangle 38">
              <a:hlinkClick r:id="rId15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1" name="Rounded Rectangle 40">
              <a:hlinkClick r:id="rId16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2" name="Rounded Rectangle 41">
              <a:hlinkClick r:id="rId17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3" name="Rounded Rectangle 42">
              <a:hlinkClick r:id="rId18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4" name="Rounded Rectangle 43">
              <a:hlinkClick r:id="rId19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WHAU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52" name="Round Same Side Corner Rectangle 51">
              <a:hlinkClick r:id="rId20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53" name="Round Same Side Corner Rectangle 52">
              <a:hlinkClick r:id="rId21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54" name="Round Same Side Corner Rectangle 53">
              <a:hlinkClick r:id="rId22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55" name="Round Same Side Corner Rectangle 54">
              <a:hlinkClick r:id="rId23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Overview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NZ" dirty="0" smtClean="0"/>
          </a:p>
          <a:p>
            <a:r>
              <a:rPr lang="en-NZ" dirty="0" smtClean="0"/>
              <a:t>Why social network analysis in evaluation?</a:t>
            </a:r>
          </a:p>
          <a:p>
            <a:endParaRPr lang="en-NZ" dirty="0" smtClean="0"/>
          </a:p>
          <a:p>
            <a:r>
              <a:rPr lang="en-NZ" dirty="0" smtClean="0"/>
              <a:t>Example  of exploring a ‘Network Analytic’</a:t>
            </a:r>
          </a:p>
          <a:p>
            <a:endParaRPr lang="en-NZ" dirty="0" smtClean="0"/>
          </a:p>
          <a:p>
            <a:r>
              <a:rPr lang="en-NZ" dirty="0" smtClean="0"/>
              <a:t>So what?</a:t>
            </a:r>
          </a:p>
          <a:p>
            <a:endParaRPr lang="en-NZ" dirty="0" smtClean="0"/>
          </a:p>
          <a:p>
            <a:r>
              <a:rPr lang="en-NZ" dirty="0" smtClean="0"/>
              <a:t>The path ahead for this approach</a:t>
            </a:r>
          </a:p>
          <a:p>
            <a:endParaRPr lang="en-NZ" dirty="0" smtClean="0"/>
          </a:p>
          <a:p>
            <a:r>
              <a:rPr lang="en-NZ" dirty="0" smtClean="0"/>
              <a:t>Our team </a:t>
            </a:r>
            <a:endParaRPr lang="en-NZ" dirty="0" smtClean="0"/>
          </a:p>
          <a:p>
            <a:endParaRPr lang="en-N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601980" y="17910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Your</a:t>
            </a:r>
            <a:r>
              <a:rPr lang="en-NZ" baseline="0" dirty="0" smtClean="0"/>
              <a:t> network</a:t>
            </a:r>
            <a:br>
              <a:rPr lang="en-NZ" baseline="0" dirty="0" smtClean="0"/>
            </a:br>
            <a:r>
              <a:rPr lang="en-NZ" dirty="0" smtClean="0"/>
              <a:t>(by influence)</a:t>
            </a:r>
            <a:endParaRPr lang="en-NZ" dirty="0"/>
          </a:p>
        </p:txBody>
      </p:sp>
      <p:pic>
        <p:nvPicPr>
          <p:cNvPr id="52" name="Picture 51" descr="total pharmacy network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5838"/>
            <a:ext cx="9144000" cy="5806446"/>
          </a:xfrm>
          <a:prstGeom prst="rect">
            <a:avLst/>
          </a:prstGeom>
        </p:spPr>
      </p:pic>
      <p:sp>
        <p:nvSpPr>
          <p:cNvPr id="25" name="Rectangle 2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31424" y="6428405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Where are the influential organisations?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80862" y="616565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View in 3D</a:t>
            </a:r>
            <a:endParaRPr lang="en-NZ" sz="1600" dirty="0">
              <a:solidFill>
                <a:schemeClr val="bg1"/>
              </a:solidFill>
            </a:endParaRPr>
          </a:p>
        </p:txBody>
      </p:sp>
      <p:grpSp>
        <p:nvGrpSpPr>
          <p:cNvPr id="56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57" name="Round Same Side Corner Rectangle 56">
              <a:hlinkClick r:id="rId4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INFLUENCE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58" name="Round Same Side Corner Rectangle 57">
              <a:hlinkClick r:id="rId5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59" name="Round Same Side Corner Rectangle 58">
              <a:hlinkClick r:id="rId6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0" name="Round Same Side Corner Rectangle 59">
              <a:hlinkClick r:id="rId7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82" name="Round Same Side Corner Rectangle 81">
              <a:hlinkClick r:id="rId8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83" name="Round Same Side Corner Rectangle 82">
              <a:hlinkClick r:id="rId9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84" name="Round Same Side Corner Rectangle 83">
              <a:hlinkClick r:id="rId10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85" name="Round Same Side Corner Rectangle 84">
              <a:hlinkClick r:id="rId11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86" name="Round Same Side Corner Rectangle 85">
              <a:hlinkClick r:id="rId12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ound Same Side Corner Rectangle 87">
              <a:hlinkClick r:id="rId13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89" name="Round Same Side Corner Rectangle 88">
              <a:hlinkClick r:id="rId14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32" name="Rounded Rectangle 31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33" name="Rounded Rectangle 32">
              <a:hlinkClick r:id="rId15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4" name="Rounded Rectangle 33">
              <a:hlinkClick r:id="rId16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5" name="Rounded Rectangle 34">
              <a:hlinkClick r:id="rId17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6" name="Rounded Rectangle 35">
              <a:hlinkClick r:id="rId18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7" name="Rounded Rectangle 36">
              <a:hlinkClick r:id="rId19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8" name="Rounded Rectangle 37">
              <a:hlinkClick r:id="rId20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0" name="Rounded Rectangle 49">
              <a:hlinkClick r:id="rId21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1" name="Rounded Rectangle 50">
              <a:hlinkClick r:id="rId22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652972" y="2664260"/>
            <a:ext cx="246626" cy="242434"/>
            <a:chOff x="185872" y="435410"/>
            <a:chExt cx="246626" cy="242434"/>
          </a:xfrm>
        </p:grpSpPr>
        <p:sp>
          <p:nvSpPr>
            <p:cNvPr id="73" name="Donut 72"/>
            <p:cNvSpPr/>
            <p:nvPr/>
          </p:nvSpPr>
          <p:spPr>
            <a:xfrm>
              <a:off x="185872" y="435410"/>
              <a:ext cx="246626" cy="242434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213750" y="473075"/>
              <a:ext cx="186300" cy="173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grpSp>
        <p:nvGrpSpPr>
          <p:cNvPr id="75" name="Group 54"/>
          <p:cNvGrpSpPr/>
          <p:nvPr/>
        </p:nvGrpSpPr>
        <p:grpSpPr>
          <a:xfrm>
            <a:off x="3163601" y="2921000"/>
            <a:ext cx="189199" cy="190554"/>
            <a:chOff x="2066926" y="2619376"/>
            <a:chExt cx="385762" cy="357188"/>
          </a:xfrm>
        </p:grpSpPr>
        <p:sp>
          <p:nvSpPr>
            <p:cNvPr id="76" name="Donut 75"/>
            <p:cNvSpPr/>
            <p:nvPr/>
          </p:nvSpPr>
          <p:spPr>
            <a:xfrm>
              <a:off x="2066926" y="2619376"/>
              <a:ext cx="385762" cy="357188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113661" y="2673538"/>
              <a:ext cx="291401" cy="255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grpSp>
        <p:nvGrpSpPr>
          <p:cNvPr id="78" name="Group 54"/>
          <p:cNvGrpSpPr/>
          <p:nvPr/>
        </p:nvGrpSpPr>
        <p:grpSpPr>
          <a:xfrm>
            <a:off x="3519201" y="3041650"/>
            <a:ext cx="189199" cy="190554"/>
            <a:chOff x="2066926" y="2619376"/>
            <a:chExt cx="385762" cy="357188"/>
          </a:xfrm>
        </p:grpSpPr>
        <p:sp>
          <p:nvSpPr>
            <p:cNvPr id="79" name="Donut 78"/>
            <p:cNvSpPr/>
            <p:nvPr/>
          </p:nvSpPr>
          <p:spPr>
            <a:xfrm>
              <a:off x="2066926" y="2619376"/>
              <a:ext cx="385762" cy="357188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2113661" y="2673538"/>
              <a:ext cx="291401" cy="255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grpSp>
        <p:nvGrpSpPr>
          <p:cNvPr id="90" name="Group 54"/>
          <p:cNvGrpSpPr/>
          <p:nvPr/>
        </p:nvGrpSpPr>
        <p:grpSpPr>
          <a:xfrm>
            <a:off x="2528601" y="2101850"/>
            <a:ext cx="189199" cy="190554"/>
            <a:chOff x="2066926" y="2619376"/>
            <a:chExt cx="385762" cy="357188"/>
          </a:xfrm>
        </p:grpSpPr>
        <p:sp>
          <p:nvSpPr>
            <p:cNvPr id="91" name="Donut 90"/>
            <p:cNvSpPr/>
            <p:nvPr/>
          </p:nvSpPr>
          <p:spPr>
            <a:xfrm>
              <a:off x="2066926" y="2619376"/>
              <a:ext cx="385762" cy="357188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2113661" y="2673538"/>
              <a:ext cx="291401" cy="255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grpSp>
        <p:nvGrpSpPr>
          <p:cNvPr id="93" name="Group 54"/>
          <p:cNvGrpSpPr/>
          <p:nvPr/>
        </p:nvGrpSpPr>
        <p:grpSpPr>
          <a:xfrm>
            <a:off x="3423951" y="2381250"/>
            <a:ext cx="189199" cy="190554"/>
            <a:chOff x="2066926" y="2619376"/>
            <a:chExt cx="385762" cy="357188"/>
          </a:xfrm>
        </p:grpSpPr>
        <p:sp>
          <p:nvSpPr>
            <p:cNvPr id="94" name="Donut 93"/>
            <p:cNvSpPr/>
            <p:nvPr/>
          </p:nvSpPr>
          <p:spPr>
            <a:xfrm>
              <a:off x="2066926" y="2619376"/>
              <a:ext cx="385762" cy="357188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2113661" y="2673538"/>
              <a:ext cx="291401" cy="255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grpSp>
        <p:nvGrpSpPr>
          <p:cNvPr id="96" name="Group 54"/>
          <p:cNvGrpSpPr/>
          <p:nvPr/>
        </p:nvGrpSpPr>
        <p:grpSpPr>
          <a:xfrm>
            <a:off x="2788951" y="3105150"/>
            <a:ext cx="189199" cy="190554"/>
            <a:chOff x="2066926" y="2619376"/>
            <a:chExt cx="385762" cy="357188"/>
          </a:xfrm>
        </p:grpSpPr>
        <p:sp>
          <p:nvSpPr>
            <p:cNvPr id="97" name="Donut 96"/>
            <p:cNvSpPr/>
            <p:nvPr/>
          </p:nvSpPr>
          <p:spPr>
            <a:xfrm>
              <a:off x="2066926" y="2619376"/>
              <a:ext cx="385762" cy="357188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2113661" y="2673538"/>
              <a:ext cx="291401" cy="255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9306" y="277443"/>
            <a:ext cx="3270205" cy="757629"/>
            <a:chOff x="19306" y="277443"/>
            <a:chExt cx="3270205" cy="757629"/>
          </a:xfrm>
        </p:grpSpPr>
        <p:sp>
          <p:nvSpPr>
            <p:cNvPr id="54" name="TextBox 53"/>
            <p:cNvSpPr txBox="1"/>
            <p:nvPr/>
          </p:nvSpPr>
          <p:spPr>
            <a:xfrm>
              <a:off x="282816" y="293881"/>
              <a:ext cx="23920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>
                  <a:solidFill>
                    <a:schemeClr val="tx1">
                      <a:lumMod val="95000"/>
                    </a:schemeClr>
                  </a:solidFill>
                </a:rPr>
                <a:t>Influencing more than 40% of the network</a:t>
              </a:r>
              <a:endParaRPr lang="en-NZ" sz="10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81398" y="788851"/>
              <a:ext cx="30081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000" dirty="0" smtClean="0">
                  <a:solidFill>
                    <a:schemeClr val="tx1">
                      <a:lumMod val="95000"/>
                    </a:schemeClr>
                  </a:solidFill>
                </a:rPr>
                <a:t>Influencing 20% -30% of the network</a:t>
              </a:r>
              <a:endParaRPr lang="en-NZ" sz="10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91059" y="848346"/>
              <a:ext cx="132556" cy="1238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46172" y="295710"/>
              <a:ext cx="246626" cy="242434"/>
              <a:chOff x="185872" y="435410"/>
              <a:chExt cx="246626" cy="242434"/>
            </a:xfrm>
          </p:grpSpPr>
          <p:sp>
            <p:nvSpPr>
              <p:cNvPr id="69" name="Donut 68"/>
              <p:cNvSpPr/>
              <p:nvPr/>
            </p:nvSpPr>
            <p:spPr>
              <a:xfrm>
                <a:off x="185872" y="435410"/>
                <a:ext cx="246626" cy="242434"/>
              </a:xfrm>
              <a:prstGeom prst="donut">
                <a:avLst>
                  <a:gd name="adj" fmla="val 14199"/>
                </a:avLst>
              </a:prstGeom>
              <a:gradFill flip="none" rotWithShape="1">
                <a:gsLst>
                  <a:gs pos="49000">
                    <a:srgbClr val="FFFFCD"/>
                  </a:gs>
                  <a:gs pos="49000">
                    <a:srgbClr val="FAFD6B"/>
                  </a:gs>
                  <a:gs pos="81000">
                    <a:srgbClr val="FF03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213750" y="473075"/>
                <a:ext cx="186300" cy="1733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/>
              </a:p>
            </p:txBody>
          </p:sp>
        </p:grpSp>
        <p:sp>
          <p:nvSpPr>
            <p:cNvPr id="64" name="Rounded Rectangle 63"/>
            <p:cNvSpPr/>
            <p:nvPr/>
          </p:nvSpPr>
          <p:spPr>
            <a:xfrm>
              <a:off x="19306" y="277443"/>
              <a:ext cx="2577844" cy="719507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 dirty="0">
                <a:solidFill>
                  <a:srgbClr val="FF0000"/>
                </a:solidFill>
              </a:endParaRPr>
            </a:p>
          </p:txBody>
        </p:sp>
        <p:grpSp>
          <p:nvGrpSpPr>
            <p:cNvPr id="65" name="Group 54"/>
            <p:cNvGrpSpPr/>
            <p:nvPr/>
          </p:nvGrpSpPr>
          <p:grpSpPr>
            <a:xfrm>
              <a:off x="64801" y="590550"/>
              <a:ext cx="189199" cy="190554"/>
              <a:chOff x="2066926" y="2619376"/>
              <a:chExt cx="385762" cy="357188"/>
            </a:xfrm>
          </p:grpSpPr>
          <p:sp>
            <p:nvSpPr>
              <p:cNvPr id="67" name="Donut 66"/>
              <p:cNvSpPr/>
              <p:nvPr/>
            </p:nvSpPr>
            <p:spPr>
              <a:xfrm>
                <a:off x="2066926" y="2619376"/>
                <a:ext cx="385762" cy="357188"/>
              </a:xfrm>
              <a:prstGeom prst="donut">
                <a:avLst>
                  <a:gd name="adj" fmla="val 14199"/>
                </a:avLst>
              </a:prstGeom>
              <a:gradFill flip="none" rotWithShape="1">
                <a:gsLst>
                  <a:gs pos="49000">
                    <a:srgbClr val="FFFFCD"/>
                  </a:gs>
                  <a:gs pos="49000">
                    <a:srgbClr val="FAFD6B"/>
                  </a:gs>
                  <a:gs pos="81000">
                    <a:srgbClr val="FF03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113661" y="2673538"/>
                <a:ext cx="291401" cy="255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286459" y="570678"/>
              <a:ext cx="21066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>
                  <a:solidFill>
                    <a:schemeClr val="tx1">
                      <a:lumMod val="95000"/>
                    </a:schemeClr>
                  </a:solidFill>
                </a:rPr>
                <a:t>Influencing 30%-40% of the network</a:t>
              </a:r>
              <a:endParaRPr lang="en-NZ" sz="10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116459" y="866775"/>
              <a:ext cx="74041" cy="7682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sp>
        <p:nvSpPr>
          <p:cNvPr id="101" name="Oval 100"/>
          <p:cNvSpPr/>
          <p:nvPr/>
        </p:nvSpPr>
        <p:spPr>
          <a:xfrm>
            <a:off x="4864671" y="2938463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102" name="Oval 101"/>
          <p:cNvSpPr/>
          <p:nvPr/>
        </p:nvSpPr>
        <p:spPr>
          <a:xfrm>
            <a:off x="2469134" y="3171825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103" name="Oval 102"/>
          <p:cNvSpPr/>
          <p:nvPr/>
        </p:nvSpPr>
        <p:spPr>
          <a:xfrm>
            <a:off x="3259709" y="2633662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104" name="Oval 103"/>
          <p:cNvSpPr/>
          <p:nvPr/>
        </p:nvSpPr>
        <p:spPr>
          <a:xfrm>
            <a:off x="2824302" y="2543175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105" name="Oval 104"/>
          <p:cNvSpPr/>
          <p:nvPr/>
        </p:nvSpPr>
        <p:spPr>
          <a:xfrm>
            <a:off x="3064446" y="3881438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106" name="Oval 105"/>
          <p:cNvSpPr/>
          <p:nvPr/>
        </p:nvSpPr>
        <p:spPr>
          <a:xfrm>
            <a:off x="4436047" y="3638550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107" name="Oval 106"/>
          <p:cNvSpPr/>
          <p:nvPr/>
        </p:nvSpPr>
        <p:spPr>
          <a:xfrm>
            <a:off x="1788097" y="3362325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108" name="Oval 107"/>
          <p:cNvSpPr/>
          <p:nvPr/>
        </p:nvSpPr>
        <p:spPr>
          <a:xfrm>
            <a:off x="4340797" y="2962275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3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3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3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3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3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3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3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3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3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558848" y="583320"/>
            <a:ext cx="8229600" cy="1143000"/>
          </a:xfrm>
        </p:spPr>
        <p:txBody>
          <a:bodyPr>
            <a:normAutofit/>
          </a:bodyPr>
          <a:lstStyle/>
          <a:p>
            <a:r>
              <a:rPr lang="en-NZ" dirty="0" smtClean="0"/>
              <a:t>Influence in </a:t>
            </a:r>
            <a:r>
              <a:rPr lang="en-NZ" dirty="0" err="1" smtClean="0"/>
              <a:t>Howick</a:t>
            </a:r>
            <a:endParaRPr lang="en-NZ" dirty="0"/>
          </a:p>
        </p:txBody>
      </p:sp>
      <p:pic>
        <p:nvPicPr>
          <p:cNvPr id="36" name="Picture 35" descr="Howick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25" name="Rectangle 2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31424" y="6428405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Where are the influential organisations?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21875" y="589670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u="sng" dirty="0" smtClean="0">
                <a:solidFill>
                  <a:schemeClr val="bg1"/>
                </a:solidFill>
              </a:rPr>
              <a:t>Place cursor on dots to explore sub networks</a:t>
            </a:r>
            <a:endParaRPr lang="en-NZ" sz="1600" u="sng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80862" y="616565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View in 3D</a:t>
            </a:r>
            <a:endParaRPr lang="en-NZ" sz="1600" dirty="0">
              <a:solidFill>
                <a:schemeClr val="bg1"/>
              </a:solidFill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77" name="Round Same Side Corner Rectangle 76">
              <a:hlinkClick r:id="rId4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8" name="Round Same Side Corner Rectangle 77">
              <a:hlinkClick r:id="rId5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9" name="Round Same Side Corner Rectangle 78">
              <a:hlinkClick r:id="rId6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80" name="Round Same Side Corner Rectangle 79">
              <a:hlinkClick r:id="rId7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81" name="Round Same Side Corner Rectangle 80">
              <a:hlinkClick r:id="rId8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ound Same Side Corner Rectangle 82">
              <a:hlinkClick r:id="rId9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84" name="Round Same Side Corner Rectangle 83">
              <a:hlinkClick r:id="rId10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43" name="Rounded Rectangle 42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44" name="Rounded Rectangle 43">
              <a:hlinkClick r:id="rId11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HOWICK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45" name="Rounded Rectangle 44">
              <a:hlinkClick r:id="rId12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6" name="Rounded Rectangle 45">
              <a:hlinkClick r:id="rId13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7" name="Rounded Rectangle 46">
              <a:hlinkClick r:id="rId14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8" name="Rounded Rectangle 47">
              <a:hlinkClick r:id="rId15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9" name="Rounded Rectangle 48">
              <a:hlinkClick r:id="rId16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6" name="Rounded Rectangle 65">
              <a:hlinkClick r:id="rId17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7" name="Rounded Rectangle 66">
              <a:hlinkClick r:id="rId18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32" name="Round Same Side Corner Rectangle 31">
              <a:hlinkClick r:id="rId19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INFLUENCE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33" name="Round Same Side Corner Rectangle 32">
              <a:hlinkClick r:id="rId20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34" name="Round Same Side Corner Rectangle 33">
              <a:hlinkClick r:id="rId21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35" name="Round Same Side Corner Rectangle 34">
              <a:hlinkClick r:id="rId22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19306" y="277443"/>
            <a:ext cx="3270205" cy="757629"/>
            <a:chOff x="19306" y="277443"/>
            <a:chExt cx="3270205" cy="757629"/>
          </a:xfrm>
        </p:grpSpPr>
        <p:sp>
          <p:nvSpPr>
            <p:cNvPr id="119" name="TextBox 118"/>
            <p:cNvSpPr txBox="1"/>
            <p:nvPr/>
          </p:nvSpPr>
          <p:spPr>
            <a:xfrm>
              <a:off x="282816" y="293881"/>
              <a:ext cx="23920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>
                  <a:solidFill>
                    <a:schemeClr val="tx1">
                      <a:lumMod val="95000"/>
                    </a:schemeClr>
                  </a:solidFill>
                </a:rPr>
                <a:t>Influencing more than 40% of the network</a:t>
              </a:r>
              <a:endParaRPr lang="en-NZ" sz="10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81398" y="788851"/>
              <a:ext cx="30081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000" dirty="0" smtClean="0">
                  <a:solidFill>
                    <a:schemeClr val="tx1">
                      <a:lumMod val="95000"/>
                    </a:schemeClr>
                  </a:solidFill>
                </a:rPr>
                <a:t>Influencing 20% -30% of the network</a:t>
              </a:r>
              <a:endParaRPr lang="en-NZ" sz="10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91059" y="848346"/>
              <a:ext cx="132556" cy="1238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grpSp>
          <p:nvGrpSpPr>
            <p:cNvPr id="122" name="Group 70"/>
            <p:cNvGrpSpPr/>
            <p:nvPr/>
          </p:nvGrpSpPr>
          <p:grpSpPr>
            <a:xfrm>
              <a:off x="46172" y="295710"/>
              <a:ext cx="246626" cy="242434"/>
              <a:chOff x="185872" y="435410"/>
              <a:chExt cx="246626" cy="242434"/>
            </a:xfrm>
          </p:grpSpPr>
          <p:sp>
            <p:nvSpPr>
              <p:cNvPr id="129" name="Donut 128"/>
              <p:cNvSpPr/>
              <p:nvPr/>
            </p:nvSpPr>
            <p:spPr>
              <a:xfrm>
                <a:off x="185872" y="435410"/>
                <a:ext cx="246626" cy="242434"/>
              </a:xfrm>
              <a:prstGeom prst="donut">
                <a:avLst>
                  <a:gd name="adj" fmla="val 14199"/>
                </a:avLst>
              </a:prstGeom>
              <a:gradFill flip="none" rotWithShape="1">
                <a:gsLst>
                  <a:gs pos="49000">
                    <a:srgbClr val="FFFFCD"/>
                  </a:gs>
                  <a:gs pos="49000">
                    <a:srgbClr val="FAFD6B"/>
                  </a:gs>
                  <a:gs pos="81000">
                    <a:srgbClr val="FF03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213750" y="473075"/>
                <a:ext cx="186300" cy="1733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/>
              </a:p>
            </p:txBody>
          </p:sp>
        </p:grpSp>
        <p:sp>
          <p:nvSpPr>
            <p:cNvPr id="123" name="Rounded Rectangle 122"/>
            <p:cNvSpPr/>
            <p:nvPr/>
          </p:nvSpPr>
          <p:spPr>
            <a:xfrm>
              <a:off x="19306" y="277443"/>
              <a:ext cx="2577844" cy="719507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 dirty="0">
                <a:solidFill>
                  <a:srgbClr val="FF0000"/>
                </a:solidFill>
              </a:endParaRPr>
            </a:p>
          </p:txBody>
        </p:sp>
        <p:grpSp>
          <p:nvGrpSpPr>
            <p:cNvPr id="124" name="Group 54"/>
            <p:cNvGrpSpPr/>
            <p:nvPr/>
          </p:nvGrpSpPr>
          <p:grpSpPr>
            <a:xfrm>
              <a:off x="64801" y="590550"/>
              <a:ext cx="189199" cy="190554"/>
              <a:chOff x="2066926" y="2619376"/>
              <a:chExt cx="385762" cy="357188"/>
            </a:xfrm>
          </p:grpSpPr>
          <p:sp>
            <p:nvSpPr>
              <p:cNvPr id="127" name="Donut 126"/>
              <p:cNvSpPr/>
              <p:nvPr/>
            </p:nvSpPr>
            <p:spPr>
              <a:xfrm>
                <a:off x="2066926" y="2619376"/>
                <a:ext cx="385762" cy="357188"/>
              </a:xfrm>
              <a:prstGeom prst="donut">
                <a:avLst>
                  <a:gd name="adj" fmla="val 14199"/>
                </a:avLst>
              </a:prstGeom>
              <a:gradFill flip="none" rotWithShape="1">
                <a:gsLst>
                  <a:gs pos="49000">
                    <a:srgbClr val="FFFFCD"/>
                  </a:gs>
                  <a:gs pos="49000">
                    <a:srgbClr val="FAFD6B"/>
                  </a:gs>
                  <a:gs pos="81000">
                    <a:srgbClr val="FF03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2113661" y="2673538"/>
                <a:ext cx="291401" cy="255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/>
              </a:p>
            </p:txBody>
          </p:sp>
        </p:grpSp>
        <p:sp>
          <p:nvSpPr>
            <p:cNvPr id="125" name="TextBox 124"/>
            <p:cNvSpPr txBox="1"/>
            <p:nvPr/>
          </p:nvSpPr>
          <p:spPr>
            <a:xfrm>
              <a:off x="286459" y="570678"/>
              <a:ext cx="21066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>
                  <a:solidFill>
                    <a:schemeClr val="tx1">
                      <a:lumMod val="95000"/>
                    </a:schemeClr>
                  </a:solidFill>
                </a:rPr>
                <a:t>Influencing 30%-40% of the network</a:t>
              </a:r>
              <a:endParaRPr lang="en-NZ" sz="10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116459" y="866775"/>
              <a:ext cx="74041" cy="7682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868070" y="547434"/>
            <a:ext cx="8229600" cy="966812"/>
          </a:xfrm>
        </p:spPr>
        <p:txBody>
          <a:bodyPr>
            <a:normAutofit/>
          </a:bodyPr>
          <a:lstStyle/>
          <a:p>
            <a:r>
              <a:rPr lang="en-NZ" dirty="0" smtClean="0"/>
              <a:t>Influence in </a:t>
            </a:r>
            <a:r>
              <a:rPr lang="en-NZ" dirty="0" err="1" smtClean="0"/>
              <a:t>Manukau</a:t>
            </a:r>
            <a:endParaRPr lang="en-NZ" dirty="0"/>
          </a:p>
        </p:txBody>
      </p:sp>
      <p:pic>
        <p:nvPicPr>
          <p:cNvPr id="158" name="Picture 157" descr="Manukau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25" name="Rectangle 2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31424" y="6428405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Where are the influential organisations?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21875" y="589670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u="sng" dirty="0" smtClean="0">
                <a:solidFill>
                  <a:schemeClr val="bg1"/>
                </a:solidFill>
              </a:rPr>
              <a:t>Place cursor on dots to explore sub networks</a:t>
            </a:r>
            <a:endParaRPr lang="en-NZ" sz="1600" u="sng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80862" y="616565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View in 3D</a:t>
            </a:r>
            <a:endParaRPr lang="en-NZ" sz="1600" dirty="0">
              <a:solidFill>
                <a:schemeClr val="bg1"/>
              </a:solidFill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87" name="Round Same Side Corner Rectangle 86">
              <a:hlinkClick r:id="rId4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88" name="Round Same Side Corner Rectangle 87">
              <a:hlinkClick r:id="rId5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89" name="Round Same Side Corner Rectangle 88">
              <a:hlinkClick r:id="rId6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90" name="Round Same Side Corner Rectangle 89">
              <a:hlinkClick r:id="rId7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91" name="Round Same Side Corner Rectangle 90">
              <a:hlinkClick r:id="rId8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ound Same Side Corner Rectangle 92">
              <a:hlinkClick r:id="rId9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94" name="Round Same Side Corner Rectangle 93">
              <a:hlinkClick r:id="rId10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32" name="Rounded Rectangle 31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33" name="Rounded Rectangle 32">
              <a:hlinkClick r:id="rId11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4" name="Rounded Rectangle 33">
              <a:hlinkClick r:id="rId12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MANUKAU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35" name="Rounded Rectangle 34">
              <a:hlinkClick r:id="rId13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6" name="Rounded Rectangle 35">
              <a:hlinkClick r:id="rId14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7" name="Rounded Rectangle 36">
              <a:hlinkClick r:id="rId15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8" name="Rounded Rectangle 37">
              <a:hlinkClick r:id="rId16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0" name="Rounded Rectangle 49">
              <a:hlinkClick r:id="rId17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1" name="Rounded Rectangle 50">
              <a:hlinkClick r:id="rId18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41" name="Round Same Side Corner Rectangle 40">
              <a:hlinkClick r:id="rId19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INFLUENCE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42" name="Round Same Side Corner Rectangle 41">
              <a:hlinkClick r:id="rId20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43" name="Round Same Side Corner Rectangle 42">
              <a:hlinkClick r:id="rId21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44" name="Round Same Side Corner Rectangle 43">
              <a:hlinkClick r:id="rId22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19306" y="277443"/>
            <a:ext cx="3270205" cy="757629"/>
            <a:chOff x="19306" y="277443"/>
            <a:chExt cx="3270205" cy="757629"/>
          </a:xfrm>
        </p:grpSpPr>
        <p:sp>
          <p:nvSpPr>
            <p:cNvPr id="146" name="TextBox 145"/>
            <p:cNvSpPr txBox="1"/>
            <p:nvPr/>
          </p:nvSpPr>
          <p:spPr>
            <a:xfrm>
              <a:off x="282816" y="293881"/>
              <a:ext cx="23920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>
                  <a:solidFill>
                    <a:schemeClr val="tx1">
                      <a:lumMod val="95000"/>
                    </a:schemeClr>
                  </a:solidFill>
                </a:rPr>
                <a:t>Influencing more than 40% of the network</a:t>
              </a:r>
              <a:endParaRPr lang="en-NZ" sz="10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81398" y="788851"/>
              <a:ext cx="30081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000" dirty="0" smtClean="0">
                  <a:solidFill>
                    <a:schemeClr val="tx1">
                      <a:lumMod val="95000"/>
                    </a:schemeClr>
                  </a:solidFill>
                </a:rPr>
                <a:t>Influencing 20% -30% of the network</a:t>
              </a:r>
              <a:endParaRPr lang="en-NZ" sz="10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91059" y="848346"/>
              <a:ext cx="132556" cy="1238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grpSp>
          <p:nvGrpSpPr>
            <p:cNvPr id="149" name="Group 70"/>
            <p:cNvGrpSpPr/>
            <p:nvPr/>
          </p:nvGrpSpPr>
          <p:grpSpPr>
            <a:xfrm>
              <a:off x="46172" y="295710"/>
              <a:ext cx="246626" cy="242434"/>
              <a:chOff x="185872" y="435410"/>
              <a:chExt cx="246626" cy="242434"/>
            </a:xfrm>
          </p:grpSpPr>
          <p:sp>
            <p:nvSpPr>
              <p:cNvPr id="156" name="Donut 155"/>
              <p:cNvSpPr/>
              <p:nvPr/>
            </p:nvSpPr>
            <p:spPr>
              <a:xfrm>
                <a:off x="185872" y="435410"/>
                <a:ext cx="246626" cy="242434"/>
              </a:xfrm>
              <a:prstGeom prst="donut">
                <a:avLst>
                  <a:gd name="adj" fmla="val 14199"/>
                </a:avLst>
              </a:prstGeom>
              <a:gradFill flip="none" rotWithShape="1">
                <a:gsLst>
                  <a:gs pos="49000">
                    <a:srgbClr val="FFFFCD"/>
                  </a:gs>
                  <a:gs pos="49000">
                    <a:srgbClr val="FAFD6B"/>
                  </a:gs>
                  <a:gs pos="81000">
                    <a:srgbClr val="FF03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213750" y="473075"/>
                <a:ext cx="186300" cy="1733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/>
              </a:p>
            </p:txBody>
          </p:sp>
        </p:grpSp>
        <p:sp>
          <p:nvSpPr>
            <p:cNvPr id="150" name="Rounded Rectangle 149"/>
            <p:cNvSpPr/>
            <p:nvPr/>
          </p:nvSpPr>
          <p:spPr>
            <a:xfrm>
              <a:off x="19306" y="277443"/>
              <a:ext cx="2577844" cy="719507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 dirty="0">
                <a:solidFill>
                  <a:srgbClr val="FF0000"/>
                </a:solidFill>
              </a:endParaRPr>
            </a:p>
          </p:txBody>
        </p:sp>
        <p:grpSp>
          <p:nvGrpSpPr>
            <p:cNvPr id="151" name="Group 54"/>
            <p:cNvGrpSpPr/>
            <p:nvPr/>
          </p:nvGrpSpPr>
          <p:grpSpPr>
            <a:xfrm>
              <a:off x="64801" y="590550"/>
              <a:ext cx="189199" cy="190554"/>
              <a:chOff x="2066926" y="2619376"/>
              <a:chExt cx="385762" cy="357188"/>
            </a:xfrm>
          </p:grpSpPr>
          <p:sp>
            <p:nvSpPr>
              <p:cNvPr id="154" name="Donut 153"/>
              <p:cNvSpPr/>
              <p:nvPr/>
            </p:nvSpPr>
            <p:spPr>
              <a:xfrm>
                <a:off x="2066926" y="2619376"/>
                <a:ext cx="385762" cy="357188"/>
              </a:xfrm>
              <a:prstGeom prst="donut">
                <a:avLst>
                  <a:gd name="adj" fmla="val 14199"/>
                </a:avLst>
              </a:prstGeom>
              <a:gradFill flip="none" rotWithShape="1">
                <a:gsLst>
                  <a:gs pos="49000">
                    <a:srgbClr val="FFFFCD"/>
                  </a:gs>
                  <a:gs pos="49000">
                    <a:srgbClr val="FAFD6B"/>
                  </a:gs>
                  <a:gs pos="81000">
                    <a:srgbClr val="FF03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2113661" y="2673538"/>
                <a:ext cx="291401" cy="255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/>
              </a:p>
            </p:txBody>
          </p:sp>
        </p:grpSp>
        <p:sp>
          <p:nvSpPr>
            <p:cNvPr id="152" name="TextBox 151"/>
            <p:cNvSpPr txBox="1"/>
            <p:nvPr/>
          </p:nvSpPr>
          <p:spPr>
            <a:xfrm>
              <a:off x="286459" y="570678"/>
              <a:ext cx="21066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>
                  <a:solidFill>
                    <a:schemeClr val="tx1">
                      <a:lumMod val="95000"/>
                    </a:schemeClr>
                  </a:solidFill>
                </a:rPr>
                <a:t>Influencing 30%-40% of the network</a:t>
              </a:r>
              <a:endParaRPr lang="en-NZ" sz="10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116459" y="866775"/>
              <a:ext cx="74041" cy="7682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grpSp>
        <p:nvGrpSpPr>
          <p:cNvPr id="159" name="Group 54"/>
          <p:cNvGrpSpPr/>
          <p:nvPr/>
        </p:nvGrpSpPr>
        <p:grpSpPr>
          <a:xfrm>
            <a:off x="7113234" y="1739056"/>
            <a:ext cx="189199" cy="190554"/>
            <a:chOff x="2066926" y="2619376"/>
            <a:chExt cx="385762" cy="357188"/>
          </a:xfrm>
        </p:grpSpPr>
        <p:sp>
          <p:nvSpPr>
            <p:cNvPr id="160" name="Donut 159"/>
            <p:cNvSpPr/>
            <p:nvPr/>
          </p:nvSpPr>
          <p:spPr>
            <a:xfrm>
              <a:off x="2066926" y="2619376"/>
              <a:ext cx="385762" cy="357188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2113661" y="2673538"/>
              <a:ext cx="291401" cy="255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3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280112" y="336512"/>
            <a:ext cx="8395716" cy="959498"/>
          </a:xfrm>
        </p:spPr>
        <p:txBody>
          <a:bodyPr>
            <a:normAutofit/>
          </a:bodyPr>
          <a:lstStyle/>
          <a:p>
            <a:r>
              <a:rPr lang="en-NZ" dirty="0" smtClean="0"/>
              <a:t>Influence in </a:t>
            </a:r>
            <a:r>
              <a:rPr lang="en-NZ" dirty="0" err="1" smtClean="0"/>
              <a:t>Maungakiekie</a:t>
            </a:r>
            <a:r>
              <a:rPr lang="en-NZ" dirty="0" smtClean="0"/>
              <a:t> – </a:t>
            </a:r>
            <a:r>
              <a:rPr lang="en-NZ" dirty="0" err="1" smtClean="0"/>
              <a:t>Tamaki</a:t>
            </a:r>
            <a:endParaRPr lang="en-NZ" dirty="0"/>
          </a:p>
        </p:txBody>
      </p:sp>
      <p:pic>
        <p:nvPicPr>
          <p:cNvPr id="132" name="Picture 131" descr="Manngakieki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25" name="Rectangle 2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31424" y="6428405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Where are the influential organisations?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21875" y="589670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u="sng" dirty="0" smtClean="0">
                <a:solidFill>
                  <a:schemeClr val="bg1"/>
                </a:solidFill>
              </a:rPr>
              <a:t>Place cursor on dots to explore sub networks</a:t>
            </a:r>
            <a:endParaRPr lang="en-NZ" sz="1600" u="sng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80862" y="616565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View in 3D</a:t>
            </a:r>
            <a:endParaRPr lang="en-NZ" sz="1600" dirty="0">
              <a:solidFill>
                <a:schemeClr val="bg1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73" name="Round Same Side Corner Rectangle 72">
              <a:hlinkClick r:id="rId4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4" name="Round Same Side Corner Rectangle 73">
              <a:hlinkClick r:id="rId5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5" name="Round Same Side Corner Rectangle 74">
              <a:hlinkClick r:id="rId6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6" name="Round Same Side Corner Rectangle 75">
              <a:hlinkClick r:id="rId7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7" name="Round Same Side Corner Rectangle 76">
              <a:hlinkClick r:id="rId8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ound Same Side Corner Rectangle 78">
              <a:hlinkClick r:id="rId9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80" name="Round Same Side Corner Rectangle 79">
              <a:hlinkClick r:id="rId10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32" name="Rounded Rectangle 31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33" name="Rounded Rectangle 32">
              <a:hlinkClick r:id="rId11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4" name="Rounded Rectangle 33">
              <a:hlinkClick r:id="rId12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5" name="Rounded Rectangle 34">
              <a:hlinkClick r:id="rId13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MAUNGAKIEKIE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36" name="Rounded Rectangle 35">
              <a:hlinkClick r:id="rId14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7" name="Rounded Rectangle 36">
              <a:hlinkClick r:id="rId15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8" name="Rounded Rectangle 37">
              <a:hlinkClick r:id="rId16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0" name="Rounded Rectangle 49">
              <a:hlinkClick r:id="rId17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1" name="Rounded Rectangle 50">
              <a:hlinkClick r:id="rId18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41" name="Round Same Side Corner Rectangle 40">
              <a:hlinkClick r:id="rId19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INFLUENCE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42" name="Round Same Side Corner Rectangle 41">
              <a:hlinkClick r:id="rId20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43" name="Round Same Side Corner Rectangle 42">
              <a:hlinkClick r:id="rId21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44" name="Round Same Side Corner Rectangle 43">
              <a:hlinkClick r:id="rId22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4" name="Oval 113"/>
          <p:cNvSpPr/>
          <p:nvPr/>
        </p:nvSpPr>
        <p:spPr>
          <a:xfrm>
            <a:off x="2402954" y="3773491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grpSp>
        <p:nvGrpSpPr>
          <p:cNvPr id="118" name="Group 117"/>
          <p:cNvGrpSpPr/>
          <p:nvPr/>
        </p:nvGrpSpPr>
        <p:grpSpPr>
          <a:xfrm>
            <a:off x="19306" y="277443"/>
            <a:ext cx="3270205" cy="757629"/>
            <a:chOff x="19306" y="277443"/>
            <a:chExt cx="3270205" cy="757629"/>
          </a:xfrm>
        </p:grpSpPr>
        <p:sp>
          <p:nvSpPr>
            <p:cNvPr id="119" name="TextBox 118"/>
            <p:cNvSpPr txBox="1"/>
            <p:nvPr/>
          </p:nvSpPr>
          <p:spPr>
            <a:xfrm>
              <a:off x="282816" y="293881"/>
              <a:ext cx="23920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>
                  <a:solidFill>
                    <a:schemeClr val="tx1">
                      <a:lumMod val="95000"/>
                    </a:schemeClr>
                  </a:solidFill>
                </a:rPr>
                <a:t>Influencing more than 40% of the network</a:t>
              </a:r>
              <a:endParaRPr lang="en-NZ" sz="10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81398" y="788851"/>
              <a:ext cx="30081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000" dirty="0" smtClean="0">
                  <a:solidFill>
                    <a:schemeClr val="tx1">
                      <a:lumMod val="95000"/>
                    </a:schemeClr>
                  </a:solidFill>
                </a:rPr>
                <a:t>Influencing 20% -30% of the network</a:t>
              </a:r>
              <a:endParaRPr lang="en-NZ" sz="10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91059" y="848346"/>
              <a:ext cx="132556" cy="1238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grpSp>
          <p:nvGrpSpPr>
            <p:cNvPr id="122" name="Group 70"/>
            <p:cNvGrpSpPr/>
            <p:nvPr/>
          </p:nvGrpSpPr>
          <p:grpSpPr>
            <a:xfrm>
              <a:off x="46172" y="295710"/>
              <a:ext cx="246626" cy="242434"/>
              <a:chOff x="185872" y="435410"/>
              <a:chExt cx="246626" cy="242434"/>
            </a:xfrm>
          </p:grpSpPr>
          <p:sp>
            <p:nvSpPr>
              <p:cNvPr id="129" name="Donut 128"/>
              <p:cNvSpPr/>
              <p:nvPr/>
            </p:nvSpPr>
            <p:spPr>
              <a:xfrm>
                <a:off x="185872" y="435410"/>
                <a:ext cx="246626" cy="242434"/>
              </a:xfrm>
              <a:prstGeom prst="donut">
                <a:avLst>
                  <a:gd name="adj" fmla="val 14199"/>
                </a:avLst>
              </a:prstGeom>
              <a:gradFill flip="none" rotWithShape="1">
                <a:gsLst>
                  <a:gs pos="49000">
                    <a:srgbClr val="FFFFCD"/>
                  </a:gs>
                  <a:gs pos="49000">
                    <a:srgbClr val="FAFD6B"/>
                  </a:gs>
                  <a:gs pos="81000">
                    <a:srgbClr val="FF03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213750" y="473075"/>
                <a:ext cx="186300" cy="1733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/>
              </a:p>
            </p:txBody>
          </p:sp>
        </p:grpSp>
        <p:sp>
          <p:nvSpPr>
            <p:cNvPr id="123" name="Rounded Rectangle 122"/>
            <p:cNvSpPr/>
            <p:nvPr/>
          </p:nvSpPr>
          <p:spPr>
            <a:xfrm>
              <a:off x="19306" y="277443"/>
              <a:ext cx="2577844" cy="719507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 dirty="0">
                <a:solidFill>
                  <a:srgbClr val="FF0000"/>
                </a:solidFill>
              </a:endParaRPr>
            </a:p>
          </p:txBody>
        </p:sp>
        <p:grpSp>
          <p:nvGrpSpPr>
            <p:cNvPr id="124" name="Group 54"/>
            <p:cNvGrpSpPr/>
            <p:nvPr/>
          </p:nvGrpSpPr>
          <p:grpSpPr>
            <a:xfrm>
              <a:off x="64801" y="590550"/>
              <a:ext cx="189199" cy="190554"/>
              <a:chOff x="2066926" y="2619376"/>
              <a:chExt cx="385762" cy="357188"/>
            </a:xfrm>
          </p:grpSpPr>
          <p:sp>
            <p:nvSpPr>
              <p:cNvPr id="127" name="Donut 126"/>
              <p:cNvSpPr/>
              <p:nvPr/>
            </p:nvSpPr>
            <p:spPr>
              <a:xfrm>
                <a:off x="2066926" y="2619376"/>
                <a:ext cx="385762" cy="357188"/>
              </a:xfrm>
              <a:prstGeom prst="donut">
                <a:avLst>
                  <a:gd name="adj" fmla="val 14199"/>
                </a:avLst>
              </a:prstGeom>
              <a:gradFill flip="none" rotWithShape="1">
                <a:gsLst>
                  <a:gs pos="49000">
                    <a:srgbClr val="FFFFCD"/>
                  </a:gs>
                  <a:gs pos="49000">
                    <a:srgbClr val="FAFD6B"/>
                  </a:gs>
                  <a:gs pos="81000">
                    <a:srgbClr val="FF03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2113661" y="2673538"/>
                <a:ext cx="291401" cy="255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/>
              </a:p>
            </p:txBody>
          </p:sp>
        </p:grpSp>
        <p:sp>
          <p:nvSpPr>
            <p:cNvPr id="125" name="TextBox 124"/>
            <p:cNvSpPr txBox="1"/>
            <p:nvPr/>
          </p:nvSpPr>
          <p:spPr>
            <a:xfrm>
              <a:off x="286459" y="570678"/>
              <a:ext cx="21066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>
                  <a:solidFill>
                    <a:schemeClr val="tx1">
                      <a:lumMod val="95000"/>
                    </a:schemeClr>
                  </a:solidFill>
                </a:rPr>
                <a:t>Influencing 30%-40% of the network</a:t>
              </a:r>
              <a:endParaRPr lang="en-NZ" sz="10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116459" y="866775"/>
              <a:ext cx="74041" cy="7682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sp>
        <p:nvSpPr>
          <p:cNvPr id="45" name="Oval 44"/>
          <p:cNvSpPr/>
          <p:nvPr/>
        </p:nvSpPr>
        <p:spPr>
          <a:xfrm>
            <a:off x="1679054" y="2947991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587350" y="276772"/>
            <a:ext cx="8229600" cy="1143000"/>
          </a:xfrm>
        </p:spPr>
        <p:txBody>
          <a:bodyPr>
            <a:normAutofit/>
          </a:bodyPr>
          <a:lstStyle/>
          <a:p>
            <a:r>
              <a:rPr lang="en-NZ" dirty="0" smtClean="0"/>
              <a:t>Influence in Albert-Eden-</a:t>
            </a:r>
            <a:r>
              <a:rPr lang="en-NZ" dirty="0" err="1" smtClean="0"/>
              <a:t>Roskill</a:t>
            </a:r>
            <a:endParaRPr lang="en-NZ" dirty="0"/>
          </a:p>
        </p:txBody>
      </p:sp>
      <p:pic>
        <p:nvPicPr>
          <p:cNvPr id="45" name="Picture 44" descr="Albert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25" name="Rectangle 2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31424" y="6428405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Where are the influential organisations?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21875" y="589670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u="sng" dirty="0" smtClean="0">
                <a:solidFill>
                  <a:schemeClr val="bg1"/>
                </a:solidFill>
              </a:rPr>
              <a:t>Place cursor on dots to explore sub networks</a:t>
            </a:r>
            <a:endParaRPr lang="en-NZ" sz="1600" u="sng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80862" y="616565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View in 3D</a:t>
            </a:r>
            <a:endParaRPr lang="en-NZ" sz="1600" dirty="0">
              <a:solidFill>
                <a:schemeClr val="bg1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67" name="Round Same Side Corner Rectangle 66">
              <a:hlinkClick r:id="rId4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8" name="Round Same Side Corner Rectangle 67">
              <a:hlinkClick r:id="rId5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9" name="Round Same Side Corner Rectangle 68">
              <a:hlinkClick r:id="rId6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0" name="Round Same Side Corner Rectangle 69">
              <a:hlinkClick r:id="rId7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1" name="Round Same Side Corner Rectangle 70">
              <a:hlinkClick r:id="rId8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ound Same Side Corner Rectangle 72">
              <a:hlinkClick r:id="rId9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4" name="Round Same Side Corner Rectangle 73">
              <a:hlinkClick r:id="rId10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32" name="Rounded Rectangle 31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33" name="Rounded Rectangle 32">
              <a:hlinkClick r:id="rId11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4" name="Rounded Rectangle 33">
              <a:hlinkClick r:id="rId12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5" name="Rounded Rectangle 34">
              <a:hlinkClick r:id="rId13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6" name="Rounded Rectangle 35">
              <a:hlinkClick r:id="rId14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/EDEN/ROSKILL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37" name="Rounded Rectangle 36">
              <a:hlinkClick r:id="rId15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8" name="Rounded Rectangle 37">
              <a:hlinkClick r:id="rId16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6" name="Rounded Rectangle 55">
              <a:hlinkClick r:id="rId17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7" name="Rounded Rectangle 56">
              <a:hlinkClick r:id="rId18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41" name="Round Same Side Corner Rectangle 40">
              <a:hlinkClick r:id="rId19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INFLUENCE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42" name="Round Same Side Corner Rectangle 41">
              <a:hlinkClick r:id="rId20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43" name="Round Same Side Corner Rectangle 42">
              <a:hlinkClick r:id="rId21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44" name="Round Same Side Corner Rectangle 43">
              <a:hlinkClick r:id="rId22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6" name="Oval 115"/>
          <p:cNvSpPr/>
          <p:nvPr/>
        </p:nvSpPr>
        <p:spPr>
          <a:xfrm>
            <a:off x="3549164" y="4192059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grpSp>
        <p:nvGrpSpPr>
          <p:cNvPr id="118" name="Group 117"/>
          <p:cNvGrpSpPr/>
          <p:nvPr/>
        </p:nvGrpSpPr>
        <p:grpSpPr>
          <a:xfrm>
            <a:off x="19306" y="277443"/>
            <a:ext cx="3270205" cy="757629"/>
            <a:chOff x="19306" y="277443"/>
            <a:chExt cx="3270205" cy="757629"/>
          </a:xfrm>
        </p:grpSpPr>
        <p:sp>
          <p:nvSpPr>
            <p:cNvPr id="119" name="TextBox 118"/>
            <p:cNvSpPr txBox="1"/>
            <p:nvPr/>
          </p:nvSpPr>
          <p:spPr>
            <a:xfrm>
              <a:off x="282816" y="293881"/>
              <a:ext cx="23920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>
                  <a:solidFill>
                    <a:schemeClr val="tx1">
                      <a:lumMod val="95000"/>
                    </a:schemeClr>
                  </a:solidFill>
                </a:rPr>
                <a:t>Influencing more than 40% of the network</a:t>
              </a:r>
              <a:endParaRPr lang="en-NZ" sz="10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81398" y="788851"/>
              <a:ext cx="30081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000" dirty="0" smtClean="0">
                  <a:solidFill>
                    <a:schemeClr val="tx1">
                      <a:lumMod val="95000"/>
                    </a:schemeClr>
                  </a:solidFill>
                </a:rPr>
                <a:t>Influencing 20% -30% of the network</a:t>
              </a:r>
              <a:endParaRPr lang="en-NZ" sz="10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91059" y="848346"/>
              <a:ext cx="132556" cy="1238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grpSp>
          <p:nvGrpSpPr>
            <p:cNvPr id="122" name="Group 70"/>
            <p:cNvGrpSpPr/>
            <p:nvPr/>
          </p:nvGrpSpPr>
          <p:grpSpPr>
            <a:xfrm>
              <a:off x="46172" y="295710"/>
              <a:ext cx="246626" cy="242434"/>
              <a:chOff x="185872" y="435410"/>
              <a:chExt cx="246626" cy="242434"/>
            </a:xfrm>
          </p:grpSpPr>
          <p:sp>
            <p:nvSpPr>
              <p:cNvPr id="129" name="Donut 128"/>
              <p:cNvSpPr/>
              <p:nvPr/>
            </p:nvSpPr>
            <p:spPr>
              <a:xfrm>
                <a:off x="185872" y="435410"/>
                <a:ext cx="246626" cy="242434"/>
              </a:xfrm>
              <a:prstGeom prst="donut">
                <a:avLst>
                  <a:gd name="adj" fmla="val 14199"/>
                </a:avLst>
              </a:prstGeom>
              <a:gradFill flip="none" rotWithShape="1">
                <a:gsLst>
                  <a:gs pos="49000">
                    <a:srgbClr val="FFFFCD"/>
                  </a:gs>
                  <a:gs pos="49000">
                    <a:srgbClr val="FAFD6B"/>
                  </a:gs>
                  <a:gs pos="81000">
                    <a:srgbClr val="FF03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213750" y="473075"/>
                <a:ext cx="186300" cy="1733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/>
              </a:p>
            </p:txBody>
          </p:sp>
        </p:grpSp>
        <p:sp>
          <p:nvSpPr>
            <p:cNvPr id="123" name="Rounded Rectangle 122"/>
            <p:cNvSpPr/>
            <p:nvPr/>
          </p:nvSpPr>
          <p:spPr>
            <a:xfrm>
              <a:off x="19306" y="277443"/>
              <a:ext cx="2577844" cy="719507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 dirty="0">
                <a:solidFill>
                  <a:srgbClr val="FF0000"/>
                </a:solidFill>
              </a:endParaRPr>
            </a:p>
          </p:txBody>
        </p:sp>
        <p:grpSp>
          <p:nvGrpSpPr>
            <p:cNvPr id="124" name="Group 54"/>
            <p:cNvGrpSpPr/>
            <p:nvPr/>
          </p:nvGrpSpPr>
          <p:grpSpPr>
            <a:xfrm>
              <a:off x="64801" y="590550"/>
              <a:ext cx="189199" cy="190554"/>
              <a:chOff x="2066926" y="2619376"/>
              <a:chExt cx="385762" cy="357188"/>
            </a:xfrm>
          </p:grpSpPr>
          <p:sp>
            <p:nvSpPr>
              <p:cNvPr id="127" name="Donut 126"/>
              <p:cNvSpPr/>
              <p:nvPr/>
            </p:nvSpPr>
            <p:spPr>
              <a:xfrm>
                <a:off x="2066926" y="2619376"/>
                <a:ext cx="385762" cy="357188"/>
              </a:xfrm>
              <a:prstGeom prst="donut">
                <a:avLst>
                  <a:gd name="adj" fmla="val 14199"/>
                </a:avLst>
              </a:prstGeom>
              <a:gradFill flip="none" rotWithShape="1">
                <a:gsLst>
                  <a:gs pos="49000">
                    <a:srgbClr val="FFFFCD"/>
                  </a:gs>
                  <a:gs pos="49000">
                    <a:srgbClr val="FAFD6B"/>
                  </a:gs>
                  <a:gs pos="81000">
                    <a:srgbClr val="FF03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2113661" y="2673538"/>
                <a:ext cx="291401" cy="255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/>
              </a:p>
            </p:txBody>
          </p:sp>
        </p:grpSp>
        <p:sp>
          <p:nvSpPr>
            <p:cNvPr id="125" name="TextBox 124"/>
            <p:cNvSpPr txBox="1"/>
            <p:nvPr/>
          </p:nvSpPr>
          <p:spPr>
            <a:xfrm>
              <a:off x="286459" y="570678"/>
              <a:ext cx="21066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>
                  <a:solidFill>
                    <a:schemeClr val="tx1">
                      <a:lumMod val="95000"/>
                    </a:schemeClr>
                  </a:solidFill>
                </a:rPr>
                <a:t>Influencing 30%-40% of the network</a:t>
              </a:r>
              <a:endParaRPr lang="en-NZ" sz="10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116459" y="866775"/>
              <a:ext cx="74041" cy="7682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sp>
        <p:nvSpPr>
          <p:cNvPr id="46" name="Oval 45"/>
          <p:cNvSpPr/>
          <p:nvPr/>
        </p:nvSpPr>
        <p:spPr>
          <a:xfrm>
            <a:off x="3235897" y="3988859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47" name="Oval 46"/>
          <p:cNvSpPr/>
          <p:nvPr/>
        </p:nvSpPr>
        <p:spPr>
          <a:xfrm>
            <a:off x="4556697" y="4268259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572719" y="247511"/>
            <a:ext cx="8229600" cy="1143000"/>
          </a:xfrm>
        </p:spPr>
        <p:txBody>
          <a:bodyPr>
            <a:normAutofit/>
          </a:bodyPr>
          <a:lstStyle/>
          <a:p>
            <a:r>
              <a:rPr lang="en-NZ" dirty="0" smtClean="0"/>
              <a:t>Influence in </a:t>
            </a:r>
            <a:r>
              <a:rPr lang="en-NZ" dirty="0" err="1" smtClean="0"/>
              <a:t>Orakie</a:t>
            </a:r>
            <a:endParaRPr lang="en-NZ" dirty="0"/>
          </a:p>
        </p:txBody>
      </p:sp>
      <p:pic>
        <p:nvPicPr>
          <p:cNvPr id="45" name="Picture 44" descr="Orakei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25" name="Rectangle 2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31424" y="6428405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Where are the influential organisations?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21875" y="589670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u="sng" dirty="0" smtClean="0">
                <a:solidFill>
                  <a:schemeClr val="bg1"/>
                </a:solidFill>
              </a:rPr>
              <a:t>Place cursor on dots to explore sub networks</a:t>
            </a:r>
            <a:endParaRPr lang="en-NZ" sz="1600" u="sng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80862" y="616565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View in 3D</a:t>
            </a:r>
            <a:endParaRPr lang="en-NZ" sz="1600" dirty="0">
              <a:solidFill>
                <a:schemeClr val="bg1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67" name="Round Same Side Corner Rectangle 66">
              <a:hlinkClick r:id="rId4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8" name="Round Same Side Corner Rectangle 67">
              <a:hlinkClick r:id="rId5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9" name="Round Same Side Corner Rectangle 68">
              <a:hlinkClick r:id="rId6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0" name="Round Same Side Corner Rectangle 69">
              <a:hlinkClick r:id="rId7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1" name="Round Same Side Corner Rectangle 70">
              <a:hlinkClick r:id="rId8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ound Same Side Corner Rectangle 72">
              <a:hlinkClick r:id="rId9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4" name="Round Same Side Corner Rectangle 73">
              <a:hlinkClick r:id="rId10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32" name="Rounded Rectangle 31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33" name="Rounded Rectangle 32">
              <a:hlinkClick r:id="rId11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4" name="Rounded Rectangle 33">
              <a:hlinkClick r:id="rId12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5" name="Rounded Rectangle 34">
              <a:hlinkClick r:id="rId13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6" name="Rounded Rectangle 35">
              <a:hlinkClick r:id="rId14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7" name="Rounded Rectangle 36">
              <a:hlinkClick r:id="rId15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ORAKIE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38" name="Rounded Rectangle 37">
              <a:hlinkClick r:id="rId16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6" name="Rounded Rectangle 55">
              <a:hlinkClick r:id="rId17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7" name="Rounded Rectangle 56">
              <a:hlinkClick r:id="rId18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41" name="Round Same Side Corner Rectangle 40">
              <a:hlinkClick r:id="rId19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INFLUENCE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42" name="Round Same Side Corner Rectangle 41">
              <a:hlinkClick r:id="rId20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43" name="Round Same Side Corner Rectangle 42">
              <a:hlinkClick r:id="rId21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44" name="Round Same Side Corner Rectangle 43">
              <a:hlinkClick r:id="rId22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282816" y="293881"/>
            <a:ext cx="23920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000" dirty="0" smtClean="0">
                <a:solidFill>
                  <a:schemeClr val="tx1">
                    <a:lumMod val="95000"/>
                  </a:schemeClr>
                </a:solidFill>
              </a:rPr>
              <a:t>Influencing more than 40% of the network</a:t>
            </a:r>
            <a:endParaRPr lang="en-NZ" sz="1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81398" y="788851"/>
            <a:ext cx="3008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dirty="0" smtClean="0">
                <a:solidFill>
                  <a:schemeClr val="tx1">
                    <a:lumMod val="95000"/>
                  </a:schemeClr>
                </a:solidFill>
              </a:rPr>
              <a:t>Influencing 20% -30% of the network</a:t>
            </a:r>
            <a:endParaRPr lang="en-NZ" sz="1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91059" y="848346"/>
            <a:ext cx="132556" cy="1238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grpSp>
        <p:nvGrpSpPr>
          <p:cNvPr id="122" name="Group 70"/>
          <p:cNvGrpSpPr/>
          <p:nvPr/>
        </p:nvGrpSpPr>
        <p:grpSpPr>
          <a:xfrm>
            <a:off x="46172" y="295710"/>
            <a:ext cx="246626" cy="242434"/>
            <a:chOff x="185872" y="435410"/>
            <a:chExt cx="246626" cy="242434"/>
          </a:xfrm>
        </p:grpSpPr>
        <p:sp>
          <p:nvSpPr>
            <p:cNvPr id="129" name="Donut 128"/>
            <p:cNvSpPr/>
            <p:nvPr/>
          </p:nvSpPr>
          <p:spPr>
            <a:xfrm>
              <a:off x="185872" y="435410"/>
              <a:ext cx="246626" cy="242434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213750" y="473075"/>
              <a:ext cx="186300" cy="173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sp>
        <p:nvSpPr>
          <p:cNvPr id="123" name="Rounded Rectangle 122"/>
          <p:cNvSpPr/>
          <p:nvPr/>
        </p:nvSpPr>
        <p:spPr>
          <a:xfrm>
            <a:off x="19306" y="277443"/>
            <a:ext cx="2577844" cy="719507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 dirty="0">
              <a:solidFill>
                <a:srgbClr val="FF0000"/>
              </a:solidFill>
            </a:endParaRPr>
          </a:p>
        </p:txBody>
      </p:sp>
      <p:grpSp>
        <p:nvGrpSpPr>
          <p:cNvPr id="124" name="Group 54"/>
          <p:cNvGrpSpPr/>
          <p:nvPr/>
        </p:nvGrpSpPr>
        <p:grpSpPr>
          <a:xfrm>
            <a:off x="64801" y="590550"/>
            <a:ext cx="189199" cy="190554"/>
            <a:chOff x="2066926" y="2619376"/>
            <a:chExt cx="385762" cy="357188"/>
          </a:xfrm>
        </p:grpSpPr>
        <p:sp>
          <p:nvSpPr>
            <p:cNvPr id="127" name="Donut 126"/>
            <p:cNvSpPr/>
            <p:nvPr/>
          </p:nvSpPr>
          <p:spPr>
            <a:xfrm>
              <a:off x="2066926" y="2619376"/>
              <a:ext cx="385762" cy="357188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2113661" y="2673538"/>
              <a:ext cx="291401" cy="255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286459" y="570678"/>
            <a:ext cx="21066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000" dirty="0" smtClean="0">
                <a:solidFill>
                  <a:schemeClr val="tx1">
                    <a:lumMod val="95000"/>
                  </a:schemeClr>
                </a:solidFill>
              </a:rPr>
              <a:t>Influencing 30%-40% of the network</a:t>
            </a:r>
            <a:endParaRPr lang="en-NZ" sz="1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116459" y="866775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grpSp>
        <p:nvGrpSpPr>
          <p:cNvPr id="47" name="Group 70"/>
          <p:cNvGrpSpPr/>
          <p:nvPr/>
        </p:nvGrpSpPr>
        <p:grpSpPr>
          <a:xfrm>
            <a:off x="2501505" y="2166844"/>
            <a:ext cx="246626" cy="242434"/>
            <a:chOff x="185872" y="435410"/>
            <a:chExt cx="246626" cy="242434"/>
          </a:xfrm>
        </p:grpSpPr>
        <p:sp>
          <p:nvSpPr>
            <p:cNvPr id="48" name="Donut 47"/>
            <p:cNvSpPr/>
            <p:nvPr/>
          </p:nvSpPr>
          <p:spPr>
            <a:xfrm>
              <a:off x="185872" y="435410"/>
              <a:ext cx="246626" cy="242434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213750" y="473075"/>
              <a:ext cx="186300" cy="173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609295" y="298717"/>
            <a:ext cx="8229600" cy="1143000"/>
          </a:xfrm>
        </p:spPr>
        <p:txBody>
          <a:bodyPr>
            <a:normAutofit/>
          </a:bodyPr>
          <a:lstStyle/>
          <a:p>
            <a:r>
              <a:rPr lang="en-NZ" dirty="0" smtClean="0"/>
              <a:t>Influence in </a:t>
            </a:r>
            <a:r>
              <a:rPr lang="en-NZ" dirty="0" err="1" smtClean="0"/>
              <a:t>Waitakere</a:t>
            </a:r>
            <a:endParaRPr lang="en-NZ" dirty="0"/>
          </a:p>
        </p:txBody>
      </p:sp>
      <p:pic>
        <p:nvPicPr>
          <p:cNvPr id="45" name="Picture 44" descr="Waitaker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25" name="Rectangle 2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31424" y="6428405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Where are the influential organisations?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21875" y="589670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u="sng" dirty="0" smtClean="0">
                <a:solidFill>
                  <a:schemeClr val="bg1"/>
                </a:solidFill>
              </a:rPr>
              <a:t>Place cursor on dots to explore sub networks</a:t>
            </a:r>
            <a:endParaRPr lang="en-NZ" sz="1600" u="sng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80862" y="616565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View in 3D</a:t>
            </a:r>
            <a:endParaRPr lang="en-NZ" sz="1600" dirty="0">
              <a:solidFill>
                <a:schemeClr val="bg1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67" name="Round Same Side Corner Rectangle 66">
              <a:hlinkClick r:id="rId4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8" name="Round Same Side Corner Rectangle 67">
              <a:hlinkClick r:id="rId5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9" name="Round Same Side Corner Rectangle 68">
              <a:hlinkClick r:id="rId6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0" name="Round Same Side Corner Rectangle 69">
              <a:hlinkClick r:id="rId7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1" name="Round Same Side Corner Rectangle 70">
              <a:hlinkClick r:id="rId8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ound Same Side Corner Rectangle 72">
              <a:hlinkClick r:id="rId9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4" name="Round Same Side Corner Rectangle 73">
              <a:hlinkClick r:id="rId10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32" name="Rounded Rectangle 31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33" name="Rounded Rectangle 32">
              <a:hlinkClick r:id="rId11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4" name="Rounded Rectangle 33">
              <a:hlinkClick r:id="rId12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5" name="Rounded Rectangle 34">
              <a:hlinkClick r:id="rId13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6" name="Rounded Rectangle 35">
              <a:hlinkClick r:id="rId14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7" name="Rounded Rectangle 36">
              <a:hlinkClick r:id="rId15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8" name="Rounded Rectangle 37">
              <a:hlinkClick r:id="rId16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WAITAKERE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56" name="Rounded Rectangle 55">
              <a:hlinkClick r:id="rId17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7" name="Rounded Rectangle 56">
              <a:hlinkClick r:id="rId18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41" name="Round Same Side Corner Rectangle 40">
              <a:hlinkClick r:id="rId19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INFLUENCE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42" name="Round Same Side Corner Rectangle 41">
              <a:hlinkClick r:id="rId20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43" name="Round Same Side Corner Rectangle 42">
              <a:hlinkClick r:id="rId21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44" name="Round Same Side Corner Rectangle 43">
              <a:hlinkClick r:id="rId22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19306" y="277443"/>
            <a:ext cx="3270205" cy="757629"/>
            <a:chOff x="19306" y="277443"/>
            <a:chExt cx="3270205" cy="757629"/>
          </a:xfrm>
        </p:grpSpPr>
        <p:sp>
          <p:nvSpPr>
            <p:cNvPr id="119" name="TextBox 118"/>
            <p:cNvSpPr txBox="1"/>
            <p:nvPr/>
          </p:nvSpPr>
          <p:spPr>
            <a:xfrm>
              <a:off x="282816" y="293881"/>
              <a:ext cx="23920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>
                  <a:solidFill>
                    <a:schemeClr val="tx1">
                      <a:lumMod val="95000"/>
                    </a:schemeClr>
                  </a:solidFill>
                </a:rPr>
                <a:t>Influencing more than 40% of the network</a:t>
              </a:r>
              <a:endParaRPr lang="en-NZ" sz="10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81398" y="788851"/>
              <a:ext cx="30081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000" dirty="0" smtClean="0">
                  <a:solidFill>
                    <a:schemeClr val="tx1">
                      <a:lumMod val="95000"/>
                    </a:schemeClr>
                  </a:solidFill>
                </a:rPr>
                <a:t>Influencing 20% -30% of the network</a:t>
              </a:r>
              <a:endParaRPr lang="en-NZ" sz="10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91059" y="848346"/>
              <a:ext cx="132556" cy="1238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grpSp>
          <p:nvGrpSpPr>
            <p:cNvPr id="122" name="Group 70"/>
            <p:cNvGrpSpPr/>
            <p:nvPr/>
          </p:nvGrpSpPr>
          <p:grpSpPr>
            <a:xfrm>
              <a:off x="46172" y="295710"/>
              <a:ext cx="246626" cy="242434"/>
              <a:chOff x="185872" y="435410"/>
              <a:chExt cx="246626" cy="242434"/>
            </a:xfrm>
          </p:grpSpPr>
          <p:sp>
            <p:nvSpPr>
              <p:cNvPr id="129" name="Donut 128"/>
              <p:cNvSpPr/>
              <p:nvPr/>
            </p:nvSpPr>
            <p:spPr>
              <a:xfrm>
                <a:off x="185872" y="435410"/>
                <a:ext cx="246626" cy="242434"/>
              </a:xfrm>
              <a:prstGeom prst="donut">
                <a:avLst>
                  <a:gd name="adj" fmla="val 14199"/>
                </a:avLst>
              </a:prstGeom>
              <a:gradFill flip="none" rotWithShape="1">
                <a:gsLst>
                  <a:gs pos="49000">
                    <a:srgbClr val="FFFFCD"/>
                  </a:gs>
                  <a:gs pos="49000">
                    <a:srgbClr val="FAFD6B"/>
                  </a:gs>
                  <a:gs pos="81000">
                    <a:srgbClr val="FF03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213750" y="473075"/>
                <a:ext cx="186300" cy="1733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/>
              </a:p>
            </p:txBody>
          </p:sp>
        </p:grpSp>
        <p:sp>
          <p:nvSpPr>
            <p:cNvPr id="123" name="Rounded Rectangle 122"/>
            <p:cNvSpPr/>
            <p:nvPr/>
          </p:nvSpPr>
          <p:spPr>
            <a:xfrm>
              <a:off x="19306" y="277443"/>
              <a:ext cx="2577844" cy="719507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 dirty="0">
                <a:solidFill>
                  <a:srgbClr val="FF0000"/>
                </a:solidFill>
              </a:endParaRPr>
            </a:p>
          </p:txBody>
        </p:sp>
        <p:grpSp>
          <p:nvGrpSpPr>
            <p:cNvPr id="124" name="Group 54"/>
            <p:cNvGrpSpPr/>
            <p:nvPr/>
          </p:nvGrpSpPr>
          <p:grpSpPr>
            <a:xfrm>
              <a:off x="64801" y="590550"/>
              <a:ext cx="189199" cy="190554"/>
              <a:chOff x="2066926" y="2619376"/>
              <a:chExt cx="385762" cy="357188"/>
            </a:xfrm>
          </p:grpSpPr>
          <p:sp>
            <p:nvSpPr>
              <p:cNvPr id="127" name="Donut 126"/>
              <p:cNvSpPr/>
              <p:nvPr/>
            </p:nvSpPr>
            <p:spPr>
              <a:xfrm>
                <a:off x="2066926" y="2619376"/>
                <a:ext cx="385762" cy="357188"/>
              </a:xfrm>
              <a:prstGeom prst="donut">
                <a:avLst>
                  <a:gd name="adj" fmla="val 14199"/>
                </a:avLst>
              </a:prstGeom>
              <a:gradFill flip="none" rotWithShape="1">
                <a:gsLst>
                  <a:gs pos="49000">
                    <a:srgbClr val="FFFFCD"/>
                  </a:gs>
                  <a:gs pos="49000">
                    <a:srgbClr val="FAFD6B"/>
                  </a:gs>
                  <a:gs pos="81000">
                    <a:srgbClr val="FF03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2113661" y="2673538"/>
                <a:ext cx="291401" cy="255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/>
              </a:p>
            </p:txBody>
          </p:sp>
        </p:grpSp>
        <p:sp>
          <p:nvSpPr>
            <p:cNvPr id="125" name="TextBox 124"/>
            <p:cNvSpPr txBox="1"/>
            <p:nvPr/>
          </p:nvSpPr>
          <p:spPr>
            <a:xfrm>
              <a:off x="286459" y="570678"/>
              <a:ext cx="21066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>
                  <a:solidFill>
                    <a:schemeClr val="tx1">
                      <a:lumMod val="95000"/>
                    </a:schemeClr>
                  </a:solidFill>
                </a:rPr>
                <a:t>Influencing 30%-40% of the network</a:t>
              </a:r>
              <a:endParaRPr lang="en-NZ" sz="10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116459" y="866775"/>
              <a:ext cx="74041" cy="7682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521513" y="233797"/>
            <a:ext cx="8229600" cy="1143000"/>
          </a:xfrm>
        </p:spPr>
        <p:txBody>
          <a:bodyPr>
            <a:normAutofit/>
          </a:bodyPr>
          <a:lstStyle/>
          <a:p>
            <a:r>
              <a:rPr lang="en-NZ" dirty="0" smtClean="0"/>
              <a:t>Influence in </a:t>
            </a:r>
            <a:r>
              <a:rPr lang="en-NZ" dirty="0" err="1" smtClean="0"/>
              <a:t>Waitemata</a:t>
            </a:r>
            <a:r>
              <a:rPr lang="en-NZ" dirty="0" smtClean="0"/>
              <a:t> &amp; Gulf</a:t>
            </a:r>
            <a:endParaRPr lang="en-NZ" dirty="0"/>
          </a:p>
        </p:txBody>
      </p:sp>
      <p:pic>
        <p:nvPicPr>
          <p:cNvPr id="45" name="Picture 44" descr="Waitekata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25" name="Rectangle 2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31424" y="6428405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Where are the influential organisations?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21875" y="589670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u="sng" dirty="0" smtClean="0">
                <a:solidFill>
                  <a:schemeClr val="bg1"/>
                </a:solidFill>
              </a:rPr>
              <a:t>Place cursor on dots to explore sub networks</a:t>
            </a:r>
            <a:endParaRPr lang="en-NZ" sz="1600" u="sng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80862" y="616565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View in 3D</a:t>
            </a:r>
            <a:endParaRPr lang="en-NZ" sz="1600" dirty="0">
              <a:solidFill>
                <a:schemeClr val="bg1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67" name="Round Same Side Corner Rectangle 66">
              <a:hlinkClick r:id="rId4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8" name="Round Same Side Corner Rectangle 67">
              <a:hlinkClick r:id="rId5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9" name="Round Same Side Corner Rectangle 68">
              <a:hlinkClick r:id="rId6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0" name="Round Same Side Corner Rectangle 69">
              <a:hlinkClick r:id="rId7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1" name="Round Same Side Corner Rectangle 70">
              <a:hlinkClick r:id="rId8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ound Same Side Corner Rectangle 72">
              <a:hlinkClick r:id="rId9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4" name="Round Same Side Corner Rectangle 73">
              <a:hlinkClick r:id="rId10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32" name="Rounded Rectangle 31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33" name="Rounded Rectangle 32">
              <a:hlinkClick r:id="rId11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4" name="Rounded Rectangle 33">
              <a:hlinkClick r:id="rId12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5" name="Rounded Rectangle 34">
              <a:hlinkClick r:id="rId13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6" name="Rounded Rectangle 35">
              <a:hlinkClick r:id="rId14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7" name="Rounded Rectangle 36">
              <a:hlinkClick r:id="rId15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8" name="Rounded Rectangle 37">
              <a:hlinkClick r:id="rId16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6" name="Rounded Rectangle 55">
              <a:hlinkClick r:id="rId17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WAITEMATA &amp; GULF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57" name="Rounded Rectangle 56">
              <a:hlinkClick r:id="rId18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41" name="Round Same Side Corner Rectangle 40">
              <a:hlinkClick r:id="rId19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INFLUENCE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42" name="Round Same Side Corner Rectangle 41">
              <a:hlinkClick r:id="rId20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43" name="Round Same Side Corner Rectangle 42">
              <a:hlinkClick r:id="rId21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44" name="Round Same Side Corner Rectangle 43">
              <a:hlinkClick r:id="rId22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668212" y="2664260"/>
            <a:ext cx="246626" cy="242434"/>
            <a:chOff x="185872" y="435410"/>
            <a:chExt cx="246626" cy="242434"/>
          </a:xfrm>
        </p:grpSpPr>
        <p:sp>
          <p:nvSpPr>
            <p:cNvPr id="47" name="Donut 46"/>
            <p:cNvSpPr/>
            <p:nvPr/>
          </p:nvSpPr>
          <p:spPr>
            <a:xfrm>
              <a:off x="185872" y="435410"/>
              <a:ext cx="246626" cy="242434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213750" y="473075"/>
              <a:ext cx="186300" cy="173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grpSp>
        <p:nvGrpSpPr>
          <p:cNvPr id="60" name="Group 54"/>
          <p:cNvGrpSpPr/>
          <p:nvPr/>
        </p:nvGrpSpPr>
        <p:grpSpPr>
          <a:xfrm>
            <a:off x="3454431" y="2388870"/>
            <a:ext cx="189199" cy="190554"/>
            <a:chOff x="2066926" y="2619376"/>
            <a:chExt cx="385762" cy="357188"/>
          </a:xfrm>
        </p:grpSpPr>
        <p:sp>
          <p:nvSpPr>
            <p:cNvPr id="61" name="Donut 60"/>
            <p:cNvSpPr/>
            <p:nvPr/>
          </p:nvSpPr>
          <p:spPr>
            <a:xfrm>
              <a:off x="2066926" y="2619376"/>
              <a:ext cx="385762" cy="357188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2113661" y="2673538"/>
              <a:ext cx="291401" cy="255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sp>
        <p:nvSpPr>
          <p:cNvPr id="63" name="Oval 62"/>
          <p:cNvSpPr/>
          <p:nvPr/>
        </p:nvSpPr>
        <p:spPr>
          <a:xfrm>
            <a:off x="4940871" y="2938463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grpSp>
        <p:nvGrpSpPr>
          <p:cNvPr id="80" name="Group 54"/>
          <p:cNvGrpSpPr/>
          <p:nvPr/>
        </p:nvGrpSpPr>
        <p:grpSpPr>
          <a:xfrm>
            <a:off x="3171221" y="2921000"/>
            <a:ext cx="189199" cy="190554"/>
            <a:chOff x="2066926" y="2619376"/>
            <a:chExt cx="385762" cy="357188"/>
          </a:xfrm>
        </p:grpSpPr>
        <p:sp>
          <p:nvSpPr>
            <p:cNvPr id="81" name="Donut 80"/>
            <p:cNvSpPr/>
            <p:nvPr/>
          </p:nvSpPr>
          <p:spPr>
            <a:xfrm>
              <a:off x="2066926" y="2619376"/>
              <a:ext cx="385762" cy="357188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113661" y="2673538"/>
              <a:ext cx="291401" cy="255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9306" y="277443"/>
            <a:ext cx="3270205" cy="757629"/>
            <a:chOff x="19306" y="277443"/>
            <a:chExt cx="3270205" cy="757629"/>
          </a:xfrm>
        </p:grpSpPr>
        <p:sp>
          <p:nvSpPr>
            <p:cNvPr id="84" name="TextBox 83"/>
            <p:cNvSpPr txBox="1"/>
            <p:nvPr/>
          </p:nvSpPr>
          <p:spPr>
            <a:xfrm>
              <a:off x="282816" y="293881"/>
              <a:ext cx="23920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>
                  <a:solidFill>
                    <a:schemeClr val="tx1">
                      <a:lumMod val="95000"/>
                    </a:schemeClr>
                  </a:solidFill>
                </a:rPr>
                <a:t>Influencing more than 40% of the network</a:t>
              </a:r>
              <a:endParaRPr lang="en-NZ" sz="10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81398" y="788851"/>
              <a:ext cx="30081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000" dirty="0" smtClean="0">
                  <a:solidFill>
                    <a:schemeClr val="tx1">
                      <a:lumMod val="95000"/>
                    </a:schemeClr>
                  </a:solidFill>
                </a:rPr>
                <a:t>Influencing 20% -30% of the network</a:t>
              </a:r>
              <a:endParaRPr lang="en-NZ" sz="10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91059" y="848346"/>
              <a:ext cx="132556" cy="1238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grpSp>
          <p:nvGrpSpPr>
            <p:cNvPr id="87" name="Group 70"/>
            <p:cNvGrpSpPr/>
            <p:nvPr/>
          </p:nvGrpSpPr>
          <p:grpSpPr>
            <a:xfrm>
              <a:off x="46172" y="295710"/>
              <a:ext cx="246626" cy="242434"/>
              <a:chOff x="185872" y="435410"/>
              <a:chExt cx="246626" cy="242434"/>
            </a:xfrm>
          </p:grpSpPr>
          <p:sp>
            <p:nvSpPr>
              <p:cNvPr id="94" name="Donut 93"/>
              <p:cNvSpPr/>
              <p:nvPr/>
            </p:nvSpPr>
            <p:spPr>
              <a:xfrm>
                <a:off x="185872" y="435410"/>
                <a:ext cx="246626" cy="242434"/>
              </a:xfrm>
              <a:prstGeom prst="donut">
                <a:avLst>
                  <a:gd name="adj" fmla="val 14199"/>
                </a:avLst>
              </a:prstGeom>
              <a:gradFill flip="none" rotWithShape="1">
                <a:gsLst>
                  <a:gs pos="49000">
                    <a:srgbClr val="FFFFCD"/>
                  </a:gs>
                  <a:gs pos="49000">
                    <a:srgbClr val="FAFD6B"/>
                  </a:gs>
                  <a:gs pos="81000">
                    <a:srgbClr val="FF03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213750" y="473075"/>
                <a:ext cx="186300" cy="1733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/>
              </a:p>
            </p:txBody>
          </p:sp>
        </p:grpSp>
        <p:sp>
          <p:nvSpPr>
            <p:cNvPr id="88" name="Rounded Rectangle 87"/>
            <p:cNvSpPr/>
            <p:nvPr/>
          </p:nvSpPr>
          <p:spPr>
            <a:xfrm>
              <a:off x="19306" y="277443"/>
              <a:ext cx="2577844" cy="719507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 dirty="0">
                <a:solidFill>
                  <a:srgbClr val="FF0000"/>
                </a:solidFill>
              </a:endParaRPr>
            </a:p>
          </p:txBody>
        </p:sp>
        <p:grpSp>
          <p:nvGrpSpPr>
            <p:cNvPr id="89" name="Group 54"/>
            <p:cNvGrpSpPr/>
            <p:nvPr/>
          </p:nvGrpSpPr>
          <p:grpSpPr>
            <a:xfrm>
              <a:off x="64801" y="590550"/>
              <a:ext cx="189199" cy="190554"/>
              <a:chOff x="2066926" y="2619376"/>
              <a:chExt cx="385762" cy="357188"/>
            </a:xfrm>
          </p:grpSpPr>
          <p:sp>
            <p:nvSpPr>
              <p:cNvPr id="92" name="Donut 91"/>
              <p:cNvSpPr/>
              <p:nvPr/>
            </p:nvSpPr>
            <p:spPr>
              <a:xfrm>
                <a:off x="2066926" y="2619376"/>
                <a:ext cx="385762" cy="357188"/>
              </a:xfrm>
              <a:prstGeom prst="donut">
                <a:avLst>
                  <a:gd name="adj" fmla="val 14199"/>
                </a:avLst>
              </a:prstGeom>
              <a:gradFill flip="none" rotWithShape="1">
                <a:gsLst>
                  <a:gs pos="49000">
                    <a:srgbClr val="FFFFCD"/>
                  </a:gs>
                  <a:gs pos="49000">
                    <a:srgbClr val="FAFD6B"/>
                  </a:gs>
                  <a:gs pos="81000">
                    <a:srgbClr val="FF03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113661" y="2673538"/>
                <a:ext cx="291401" cy="255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286459" y="570678"/>
              <a:ext cx="21066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>
                  <a:solidFill>
                    <a:schemeClr val="tx1">
                      <a:lumMod val="95000"/>
                    </a:schemeClr>
                  </a:solidFill>
                </a:rPr>
                <a:t>Influencing 30%-40% of the network</a:t>
              </a:r>
              <a:endParaRPr lang="en-NZ" sz="10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116459" y="866775"/>
              <a:ext cx="74041" cy="7682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grpSp>
        <p:nvGrpSpPr>
          <p:cNvPr id="58" name="Group 54"/>
          <p:cNvGrpSpPr/>
          <p:nvPr/>
        </p:nvGrpSpPr>
        <p:grpSpPr>
          <a:xfrm>
            <a:off x="3577621" y="3048000"/>
            <a:ext cx="189199" cy="190554"/>
            <a:chOff x="2066926" y="2619376"/>
            <a:chExt cx="385762" cy="357188"/>
          </a:xfrm>
        </p:grpSpPr>
        <p:sp>
          <p:nvSpPr>
            <p:cNvPr id="59" name="Donut 58"/>
            <p:cNvSpPr/>
            <p:nvPr/>
          </p:nvSpPr>
          <p:spPr>
            <a:xfrm>
              <a:off x="2066926" y="2619376"/>
              <a:ext cx="385762" cy="357188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2113661" y="2673538"/>
              <a:ext cx="291401" cy="255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sp>
        <p:nvSpPr>
          <p:cNvPr id="77" name="Oval 76"/>
          <p:cNvSpPr/>
          <p:nvPr/>
        </p:nvSpPr>
        <p:spPr>
          <a:xfrm>
            <a:off x="4729204" y="2235729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433730" y="357544"/>
            <a:ext cx="8229600" cy="1143000"/>
          </a:xfrm>
        </p:spPr>
        <p:txBody>
          <a:bodyPr>
            <a:normAutofit/>
          </a:bodyPr>
          <a:lstStyle/>
          <a:p>
            <a:r>
              <a:rPr lang="en-NZ" dirty="0" smtClean="0"/>
              <a:t>Influence in Whau</a:t>
            </a:r>
            <a:endParaRPr lang="en-NZ" dirty="0"/>
          </a:p>
        </p:txBody>
      </p:sp>
      <p:pic>
        <p:nvPicPr>
          <p:cNvPr id="45" name="Picture 44" descr="Whau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25" name="Rectangle 2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31424" y="6428405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Where are the influential organisations?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21875" y="589670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u="sng" dirty="0" smtClean="0">
                <a:solidFill>
                  <a:schemeClr val="bg1"/>
                </a:solidFill>
              </a:rPr>
              <a:t>Place cursor on dots to explore sub networks</a:t>
            </a:r>
            <a:endParaRPr lang="en-NZ" sz="1600" u="sng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80862" y="616565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View in 3D</a:t>
            </a:r>
            <a:endParaRPr lang="en-NZ" sz="1600" dirty="0">
              <a:solidFill>
                <a:schemeClr val="bg1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67" name="Round Same Side Corner Rectangle 66">
              <a:hlinkClick r:id="rId4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8" name="Round Same Side Corner Rectangle 67">
              <a:hlinkClick r:id="rId5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9" name="Round Same Side Corner Rectangle 68">
              <a:hlinkClick r:id="rId6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0" name="Round Same Side Corner Rectangle 69">
              <a:hlinkClick r:id="rId7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1" name="Round Same Side Corner Rectangle 70">
              <a:hlinkClick r:id="rId8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ound Same Side Corner Rectangle 72">
              <a:hlinkClick r:id="rId9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4" name="Round Same Side Corner Rectangle 73">
              <a:hlinkClick r:id="rId10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32" name="Rounded Rectangle 31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33" name="Rounded Rectangle 32">
              <a:hlinkClick r:id="rId11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4" name="Rounded Rectangle 33">
              <a:hlinkClick r:id="rId12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5" name="Rounded Rectangle 34">
              <a:hlinkClick r:id="rId13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6" name="Rounded Rectangle 35">
              <a:hlinkClick r:id="rId14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7" name="Rounded Rectangle 36">
              <a:hlinkClick r:id="rId15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8" name="Rounded Rectangle 37">
              <a:hlinkClick r:id="rId16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6" name="Rounded Rectangle 55">
              <a:hlinkClick r:id="rId17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7" name="Rounded Rectangle 56">
              <a:hlinkClick r:id="rId18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WHAU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41" name="Round Same Side Corner Rectangle 40">
              <a:hlinkClick r:id="rId19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INFLUENCE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42" name="Round Same Side Corner Rectangle 41">
              <a:hlinkClick r:id="rId20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43" name="Round Same Side Corner Rectangle 42">
              <a:hlinkClick r:id="rId21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44" name="Round Same Side Corner Rectangle 43">
              <a:hlinkClick r:id="rId22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282816" y="293881"/>
            <a:ext cx="23920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000" dirty="0" smtClean="0">
                <a:solidFill>
                  <a:schemeClr val="tx1">
                    <a:lumMod val="95000"/>
                  </a:schemeClr>
                </a:solidFill>
              </a:rPr>
              <a:t>Influencing more than 40% of the network</a:t>
            </a:r>
            <a:endParaRPr lang="en-NZ" sz="1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81398" y="788851"/>
            <a:ext cx="30081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00" dirty="0" smtClean="0">
                <a:solidFill>
                  <a:schemeClr val="tx1">
                    <a:lumMod val="95000"/>
                  </a:schemeClr>
                </a:solidFill>
              </a:rPr>
              <a:t>Influencing 20% -30% of the network</a:t>
            </a:r>
            <a:endParaRPr lang="en-NZ" sz="1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91059" y="848346"/>
            <a:ext cx="132556" cy="1238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grpSp>
        <p:nvGrpSpPr>
          <p:cNvPr id="84" name="Group 70"/>
          <p:cNvGrpSpPr/>
          <p:nvPr/>
        </p:nvGrpSpPr>
        <p:grpSpPr>
          <a:xfrm>
            <a:off x="46172" y="295710"/>
            <a:ext cx="246626" cy="242434"/>
            <a:chOff x="185872" y="435410"/>
            <a:chExt cx="246626" cy="242434"/>
          </a:xfrm>
        </p:grpSpPr>
        <p:sp>
          <p:nvSpPr>
            <p:cNvPr id="91" name="Donut 90"/>
            <p:cNvSpPr/>
            <p:nvPr/>
          </p:nvSpPr>
          <p:spPr>
            <a:xfrm>
              <a:off x="185872" y="435410"/>
              <a:ext cx="246626" cy="242434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213750" y="473075"/>
              <a:ext cx="186300" cy="173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sp>
        <p:nvSpPr>
          <p:cNvPr id="85" name="Rounded Rectangle 84"/>
          <p:cNvSpPr/>
          <p:nvPr/>
        </p:nvSpPr>
        <p:spPr>
          <a:xfrm>
            <a:off x="19306" y="277443"/>
            <a:ext cx="2577844" cy="719507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 dirty="0">
              <a:solidFill>
                <a:srgbClr val="FF0000"/>
              </a:solidFill>
            </a:endParaRPr>
          </a:p>
        </p:txBody>
      </p:sp>
      <p:grpSp>
        <p:nvGrpSpPr>
          <p:cNvPr id="86" name="Group 54"/>
          <p:cNvGrpSpPr/>
          <p:nvPr/>
        </p:nvGrpSpPr>
        <p:grpSpPr>
          <a:xfrm>
            <a:off x="64801" y="590550"/>
            <a:ext cx="189199" cy="190554"/>
            <a:chOff x="2066926" y="2619376"/>
            <a:chExt cx="385762" cy="357188"/>
          </a:xfrm>
        </p:grpSpPr>
        <p:sp>
          <p:nvSpPr>
            <p:cNvPr id="89" name="Donut 88"/>
            <p:cNvSpPr/>
            <p:nvPr/>
          </p:nvSpPr>
          <p:spPr>
            <a:xfrm>
              <a:off x="2066926" y="2619376"/>
              <a:ext cx="385762" cy="357188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2113661" y="2673538"/>
              <a:ext cx="291401" cy="255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286459" y="570678"/>
            <a:ext cx="21066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000" dirty="0" smtClean="0">
                <a:solidFill>
                  <a:schemeClr val="tx1">
                    <a:lumMod val="95000"/>
                  </a:schemeClr>
                </a:solidFill>
              </a:rPr>
              <a:t>Influencing 30%-40% of the network</a:t>
            </a:r>
            <a:endParaRPr lang="en-NZ" sz="1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116459" y="866775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grpSp>
        <p:nvGrpSpPr>
          <p:cNvPr id="46" name="Group 70"/>
          <p:cNvGrpSpPr/>
          <p:nvPr/>
        </p:nvGrpSpPr>
        <p:grpSpPr>
          <a:xfrm>
            <a:off x="4372638" y="3529976"/>
            <a:ext cx="246626" cy="242434"/>
            <a:chOff x="185872" y="435410"/>
            <a:chExt cx="246626" cy="242434"/>
          </a:xfrm>
        </p:grpSpPr>
        <p:sp>
          <p:nvSpPr>
            <p:cNvPr id="47" name="Donut 46"/>
            <p:cNvSpPr/>
            <p:nvPr/>
          </p:nvSpPr>
          <p:spPr>
            <a:xfrm>
              <a:off x="185872" y="435410"/>
              <a:ext cx="246626" cy="242434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213750" y="473075"/>
              <a:ext cx="186300" cy="173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 descr="complete functional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463957" y="334057"/>
            <a:ext cx="8229600" cy="736521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Functional connections</a:t>
            </a:r>
            <a:endParaRPr lang="en-NZ" dirty="0"/>
          </a:p>
        </p:txBody>
      </p:sp>
      <p:grpSp>
        <p:nvGrpSpPr>
          <p:cNvPr id="47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48" name="Round Same Side Corner Rectangle 47">
              <a:hlinkClick r:id="rId4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49" name="Round Same Side Corner Rectangle 48">
              <a:hlinkClick r:id="rId5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FUNCTIONAL CONNECTIONS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50" name="Round Same Side Corner Rectangle 49">
              <a:hlinkClick r:id="rId6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51" name="Round Same Side Corner Rectangle 50">
              <a:hlinkClick r:id="rId7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75" name="Round Same Side Corner Rectangle 74">
              <a:hlinkClick r:id="rId8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6" name="Round Same Side Corner Rectangle 75">
              <a:hlinkClick r:id="rId9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7" name="Round Same Side Corner Rectangle 76">
              <a:hlinkClick r:id="rId10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8" name="Round Same Side Corner Rectangle 77">
              <a:hlinkClick r:id="rId11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9" name="Round Same Side Corner Rectangle 78">
              <a:hlinkClick r:id="rId12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ound Same Side Corner Rectangle 80">
              <a:hlinkClick r:id="rId13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82" name="Round Same Side Corner Rectangle 81">
              <a:hlinkClick r:id="rId14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62" name="Rounded Rectangle 61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63" name="Rounded Rectangle 62">
              <a:hlinkClick r:id="rId15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4" name="Rounded Rectangle 63">
              <a:hlinkClick r:id="rId16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5" name="Rounded Rectangle 64">
              <a:hlinkClick r:id="rId17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6" name="Rounded Rectangle 65">
              <a:hlinkClick r:id="rId18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7" name="Rounded Rectangle 66">
              <a:hlinkClick r:id="rId19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8" name="Rounded Rectangle 67">
              <a:hlinkClick r:id="rId20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9" name="Rounded Rectangle 68">
              <a:hlinkClick r:id="rId21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0" name="Rounded Rectangle 69">
              <a:hlinkClick r:id="rId22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2" name="Rounded Rectangle 71">
            <a:hlinkHover r:id="" action="ppaction://hlinkshowjump?jump=nextslide"/>
          </p:cNvPr>
          <p:cNvSpPr/>
          <p:nvPr/>
        </p:nvSpPr>
        <p:spPr>
          <a:xfrm>
            <a:off x="7764780" y="2743200"/>
            <a:ext cx="1287780" cy="4191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/>
              <a:t>PLACE CURSOR HERE TO VIEW </a:t>
            </a:r>
            <a:r>
              <a:rPr lang="en-NZ" sz="900" i="1" dirty="0" smtClean="0"/>
              <a:t>INFLUENTIAL</a:t>
            </a:r>
            <a:r>
              <a:rPr lang="en-NZ" sz="900" dirty="0" smtClean="0"/>
              <a:t> PHARMACIES</a:t>
            </a:r>
            <a:endParaRPr lang="en-NZ" sz="9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Why </a:t>
            </a:r>
            <a:r>
              <a:rPr lang="en-NZ" dirty="0" smtClean="0"/>
              <a:t>social </a:t>
            </a:r>
            <a:r>
              <a:rPr lang="en-NZ" dirty="0" smtClean="0"/>
              <a:t>n</a:t>
            </a:r>
            <a:r>
              <a:rPr lang="en-NZ" dirty="0" smtClean="0"/>
              <a:t>etwork </a:t>
            </a:r>
            <a:r>
              <a:rPr lang="en-NZ" dirty="0" smtClean="0"/>
              <a:t>a</a:t>
            </a:r>
            <a:r>
              <a:rPr lang="en-NZ" dirty="0" smtClean="0"/>
              <a:t>nalysis?</a:t>
            </a:r>
            <a:endParaRPr lang="en-NZ" dirty="0"/>
          </a:p>
        </p:txBody>
      </p:sp>
      <p:grpSp>
        <p:nvGrpSpPr>
          <p:cNvPr id="4" name="Content Placeholder 3"/>
          <p:cNvGrpSpPr>
            <a:grpSpLocks noGrp="1"/>
          </p:cNvGrpSpPr>
          <p:nvPr>
            <p:ph idx="1"/>
          </p:nvPr>
        </p:nvGrpSpPr>
        <p:grpSpPr>
          <a:xfrm>
            <a:off x="457200" y="1600200"/>
            <a:ext cx="8229600" cy="4525963"/>
            <a:chOff x="1619672" y="1412776"/>
            <a:chExt cx="6591256" cy="2275021"/>
          </a:xfrm>
        </p:grpSpPr>
        <p:sp>
          <p:nvSpPr>
            <p:cNvPr id="5" name="TextBox 4"/>
            <p:cNvSpPr txBox="1"/>
            <p:nvPr/>
          </p:nvSpPr>
          <p:spPr>
            <a:xfrm>
              <a:off x="1619672" y="2204864"/>
              <a:ext cx="6264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NZ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44008" y="1412776"/>
              <a:ext cx="755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Matthew</a:t>
              </a:r>
              <a:endParaRPr lang="en-NZ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79712" y="2204864"/>
              <a:ext cx="4635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Lucy</a:t>
              </a:r>
              <a:endParaRPr lang="en-NZ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68344" y="2564904"/>
              <a:ext cx="4443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/>
                <a:t>Chris</a:t>
              </a:r>
              <a:endParaRPr lang="en-NZ" sz="1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03848" y="2204864"/>
              <a:ext cx="5347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David</a:t>
              </a:r>
              <a:endParaRPr lang="en-NZ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44008" y="2204864"/>
              <a:ext cx="5501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Helen</a:t>
              </a:r>
              <a:endParaRPr lang="en-NZ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75856" y="2564904"/>
              <a:ext cx="5469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/>
                <a:t>Megan</a:t>
              </a:r>
              <a:endParaRPr lang="en-NZ" sz="1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28184" y="2576518"/>
              <a:ext cx="5309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/>
                <a:t>Teresa</a:t>
              </a:r>
              <a:endParaRPr lang="en-NZ" sz="1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28184" y="2750731"/>
              <a:ext cx="48282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/>
                <a:t>Jamie</a:t>
              </a:r>
              <a:endParaRPr lang="en-NZ" sz="1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68344" y="2996952"/>
              <a:ext cx="4283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/>
                <a:t>Luke</a:t>
              </a:r>
              <a:endParaRPr lang="en-NZ" sz="1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51720" y="2780928"/>
              <a:ext cx="4635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/>
                <a:t>Betty</a:t>
              </a:r>
              <a:endParaRPr lang="en-NZ" sz="1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16016" y="2780928"/>
              <a:ext cx="5132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/>
                <a:t>Daniel</a:t>
              </a:r>
              <a:endParaRPr lang="en-NZ" sz="1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56176" y="2204864"/>
              <a:ext cx="6518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Bradley</a:t>
              </a:r>
              <a:endParaRPr lang="en-NZ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96336" y="2204864"/>
              <a:ext cx="614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200" dirty="0" smtClean="0"/>
                <a:t>Gareth</a:t>
              </a:r>
              <a:endParaRPr lang="en-NZ" sz="120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500257" y="1484784"/>
              <a:ext cx="216024" cy="19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0" name="Oval 19"/>
            <p:cNvSpPr/>
            <p:nvPr/>
          </p:nvSpPr>
          <p:spPr>
            <a:xfrm>
              <a:off x="7452320" y="2204864"/>
              <a:ext cx="216024" cy="19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1" name="Oval 20"/>
            <p:cNvSpPr/>
            <p:nvPr/>
          </p:nvSpPr>
          <p:spPr>
            <a:xfrm>
              <a:off x="5940152" y="2226568"/>
              <a:ext cx="216024" cy="19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2" name="Oval 21"/>
            <p:cNvSpPr/>
            <p:nvPr/>
          </p:nvSpPr>
          <p:spPr>
            <a:xfrm>
              <a:off x="4499992" y="2204864"/>
              <a:ext cx="216024" cy="19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3" name="Oval 22"/>
            <p:cNvSpPr/>
            <p:nvPr/>
          </p:nvSpPr>
          <p:spPr>
            <a:xfrm>
              <a:off x="3059832" y="2226568"/>
              <a:ext cx="216024" cy="19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4" name="Oval 23"/>
            <p:cNvSpPr/>
            <p:nvPr/>
          </p:nvSpPr>
          <p:spPr>
            <a:xfrm>
              <a:off x="1835696" y="2226568"/>
              <a:ext cx="216024" cy="19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75856" y="2780928"/>
              <a:ext cx="3786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/>
                <a:t>Tim</a:t>
              </a:r>
              <a:endParaRPr lang="en-NZ" sz="1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51720" y="3212976"/>
              <a:ext cx="55015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/>
                <a:t>Joanna</a:t>
              </a:r>
              <a:endParaRPr lang="en-NZ" sz="1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68344" y="3212976"/>
              <a:ext cx="3946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/>
                <a:t>Rick</a:t>
              </a:r>
              <a:endParaRPr lang="en-NZ" sz="1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16016" y="3212976"/>
              <a:ext cx="4203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/>
                <a:t>Kate</a:t>
              </a:r>
              <a:endParaRPr lang="en-NZ" sz="1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68344" y="3429000"/>
              <a:ext cx="4523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/>
                <a:t>Scott</a:t>
              </a:r>
              <a:endParaRPr lang="en-NZ" sz="1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28184" y="3182779"/>
              <a:ext cx="5245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000" dirty="0" smtClean="0"/>
                <a:t>Stacey</a:t>
              </a:r>
              <a:endParaRPr lang="en-NZ" sz="1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51720" y="2564904"/>
              <a:ext cx="4379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/>
                <a:t>Leon</a:t>
              </a:r>
              <a:endParaRPr lang="en-NZ" sz="1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228184" y="3398803"/>
              <a:ext cx="4716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err="1" smtClean="0"/>
                <a:t>Rangi</a:t>
              </a:r>
              <a:endParaRPr lang="en-NZ" sz="1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51720" y="3429000"/>
              <a:ext cx="5405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/>
                <a:t>Steven</a:t>
              </a:r>
              <a:endParaRPr lang="en-NZ" sz="1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28184" y="2966755"/>
              <a:ext cx="55175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err="1" smtClean="0"/>
                <a:t>Ranjith</a:t>
              </a:r>
              <a:endParaRPr lang="en-NZ" sz="1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51720" y="2996952"/>
              <a:ext cx="4074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/>
                <a:t>Sam</a:t>
              </a:r>
              <a:endParaRPr lang="en-NZ" sz="1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75856" y="2996952"/>
              <a:ext cx="61747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/>
                <a:t>Lorraine</a:t>
              </a:r>
              <a:endParaRPr lang="en-NZ" sz="1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16016" y="2996952"/>
              <a:ext cx="4571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/>
                <a:t>Mark</a:t>
              </a:r>
              <a:endParaRPr lang="en-NZ" sz="1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668344" y="2780928"/>
              <a:ext cx="4187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/>
                <a:t>Judy</a:t>
              </a:r>
              <a:endParaRPr lang="en-NZ" sz="1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716016" y="3429000"/>
              <a:ext cx="53412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/>
                <a:t>Jessica</a:t>
              </a:r>
              <a:endParaRPr lang="en-NZ" sz="1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75856" y="3212976"/>
              <a:ext cx="5741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/>
                <a:t>Hamish</a:t>
              </a:r>
              <a:endParaRPr lang="en-NZ" sz="1000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1979712" y="2636912"/>
              <a:ext cx="144016" cy="1223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2" name="Oval 41"/>
            <p:cNvSpPr/>
            <p:nvPr/>
          </p:nvSpPr>
          <p:spPr>
            <a:xfrm>
              <a:off x="1979712" y="2852936"/>
              <a:ext cx="144016" cy="1223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3" name="Oval 42"/>
            <p:cNvSpPr/>
            <p:nvPr/>
          </p:nvSpPr>
          <p:spPr>
            <a:xfrm>
              <a:off x="1979712" y="3068960"/>
              <a:ext cx="144016" cy="1223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4" name="Oval 43"/>
            <p:cNvSpPr/>
            <p:nvPr/>
          </p:nvSpPr>
          <p:spPr>
            <a:xfrm>
              <a:off x="1979712" y="3284984"/>
              <a:ext cx="144016" cy="1223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5" name="Oval 44"/>
            <p:cNvSpPr/>
            <p:nvPr/>
          </p:nvSpPr>
          <p:spPr>
            <a:xfrm>
              <a:off x="1979712" y="3501008"/>
              <a:ext cx="144016" cy="1223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6" name="Oval 45"/>
            <p:cNvSpPr/>
            <p:nvPr/>
          </p:nvSpPr>
          <p:spPr>
            <a:xfrm>
              <a:off x="3203848" y="2636912"/>
              <a:ext cx="144016" cy="1223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7" name="Oval 46"/>
            <p:cNvSpPr/>
            <p:nvPr/>
          </p:nvSpPr>
          <p:spPr>
            <a:xfrm>
              <a:off x="3203848" y="2852936"/>
              <a:ext cx="144016" cy="1223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8" name="Oval 47"/>
            <p:cNvSpPr/>
            <p:nvPr/>
          </p:nvSpPr>
          <p:spPr>
            <a:xfrm>
              <a:off x="3203848" y="3068960"/>
              <a:ext cx="144016" cy="1223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49" name="Oval 48"/>
            <p:cNvSpPr/>
            <p:nvPr/>
          </p:nvSpPr>
          <p:spPr>
            <a:xfrm>
              <a:off x="3203848" y="3284984"/>
              <a:ext cx="144016" cy="1223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0" name="Oval 49"/>
            <p:cNvSpPr/>
            <p:nvPr/>
          </p:nvSpPr>
          <p:spPr>
            <a:xfrm>
              <a:off x="3203848" y="3501008"/>
              <a:ext cx="144016" cy="1223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1" name="Oval 50"/>
            <p:cNvSpPr/>
            <p:nvPr/>
          </p:nvSpPr>
          <p:spPr>
            <a:xfrm>
              <a:off x="4644008" y="2636912"/>
              <a:ext cx="144016" cy="1223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2" name="Oval 51"/>
            <p:cNvSpPr/>
            <p:nvPr/>
          </p:nvSpPr>
          <p:spPr>
            <a:xfrm>
              <a:off x="4644008" y="2852936"/>
              <a:ext cx="144016" cy="1223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3" name="Oval 52"/>
            <p:cNvSpPr/>
            <p:nvPr/>
          </p:nvSpPr>
          <p:spPr>
            <a:xfrm>
              <a:off x="4644008" y="3068960"/>
              <a:ext cx="144016" cy="1223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4" name="Oval 53"/>
            <p:cNvSpPr/>
            <p:nvPr/>
          </p:nvSpPr>
          <p:spPr>
            <a:xfrm>
              <a:off x="4644008" y="3284984"/>
              <a:ext cx="144016" cy="1223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5" name="Oval 54"/>
            <p:cNvSpPr/>
            <p:nvPr/>
          </p:nvSpPr>
          <p:spPr>
            <a:xfrm>
              <a:off x="4644008" y="3501008"/>
              <a:ext cx="144016" cy="1223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6" name="Oval 55"/>
            <p:cNvSpPr/>
            <p:nvPr/>
          </p:nvSpPr>
          <p:spPr>
            <a:xfrm>
              <a:off x="6156176" y="2636912"/>
              <a:ext cx="144016" cy="1223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7" name="Oval 56"/>
            <p:cNvSpPr/>
            <p:nvPr/>
          </p:nvSpPr>
          <p:spPr>
            <a:xfrm>
              <a:off x="6156176" y="2852936"/>
              <a:ext cx="144016" cy="1223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8" name="Oval 57"/>
            <p:cNvSpPr/>
            <p:nvPr/>
          </p:nvSpPr>
          <p:spPr>
            <a:xfrm>
              <a:off x="6156176" y="3068960"/>
              <a:ext cx="144016" cy="1223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9" name="Oval 58"/>
            <p:cNvSpPr/>
            <p:nvPr/>
          </p:nvSpPr>
          <p:spPr>
            <a:xfrm>
              <a:off x="6156176" y="3284984"/>
              <a:ext cx="144016" cy="1223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0" name="Oval 59"/>
            <p:cNvSpPr/>
            <p:nvPr/>
          </p:nvSpPr>
          <p:spPr>
            <a:xfrm>
              <a:off x="6156176" y="3501008"/>
              <a:ext cx="144016" cy="1223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1" name="Oval 60"/>
            <p:cNvSpPr/>
            <p:nvPr/>
          </p:nvSpPr>
          <p:spPr>
            <a:xfrm>
              <a:off x="7596336" y="2636912"/>
              <a:ext cx="144016" cy="1223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2" name="Oval 61"/>
            <p:cNvSpPr/>
            <p:nvPr/>
          </p:nvSpPr>
          <p:spPr>
            <a:xfrm>
              <a:off x="7596336" y="2852936"/>
              <a:ext cx="144016" cy="1223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3" name="Oval 62"/>
            <p:cNvSpPr/>
            <p:nvPr/>
          </p:nvSpPr>
          <p:spPr>
            <a:xfrm>
              <a:off x="7596336" y="3068960"/>
              <a:ext cx="144016" cy="1223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4" name="Oval 63"/>
            <p:cNvSpPr/>
            <p:nvPr/>
          </p:nvSpPr>
          <p:spPr>
            <a:xfrm>
              <a:off x="7596336" y="3284984"/>
              <a:ext cx="144016" cy="1223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5" name="Oval 64"/>
            <p:cNvSpPr/>
            <p:nvPr/>
          </p:nvSpPr>
          <p:spPr>
            <a:xfrm>
              <a:off x="7596336" y="3501008"/>
              <a:ext cx="144016" cy="12231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1367644" y="3032956"/>
              <a:ext cx="10801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907704" y="2708920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907704" y="2924944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907704" y="3140968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907704" y="3356992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907704" y="3573016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2591780" y="3032956"/>
              <a:ext cx="10801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131840" y="2708920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131840" y="2924944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131840" y="3140968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3131840" y="3356992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131840" y="3573016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>
              <a:off x="4031940" y="3032956"/>
              <a:ext cx="10801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4572000" y="2708920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4572000" y="2924944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572000" y="3140968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4572000" y="3356992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4572000" y="3573016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5544108" y="3032956"/>
              <a:ext cx="10801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6084168" y="2708920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6084168" y="2924944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6084168" y="3140968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084168" y="3356992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084168" y="3573016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6984268" y="3032956"/>
              <a:ext cx="10801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7524328" y="2708920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7524328" y="2924944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7524328" y="3140968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7524328" y="3356992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7524328" y="3573016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1979712" y="1700808"/>
              <a:ext cx="2376264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3203848" y="1772816"/>
              <a:ext cx="1296144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>
              <a:off x="4391980" y="2024844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644008" y="1772816"/>
              <a:ext cx="1368152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4788024" y="1700808"/>
              <a:ext cx="2592287" cy="5040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3283476" y="3441576"/>
              <a:ext cx="4716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/>
                <a:t>Jason</a:t>
              </a:r>
              <a:endParaRPr lang="en-NZ" sz="10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716016" y="2564904"/>
              <a:ext cx="4571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000" dirty="0" smtClean="0"/>
                <a:t>Mary</a:t>
              </a:r>
              <a:endParaRPr lang="en-NZ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 descr="complete functional.emf">
            <a:hlinkHover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463957" y="334057"/>
            <a:ext cx="8229600" cy="736521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Functional connections</a:t>
            </a:r>
            <a:endParaRPr lang="en-NZ" dirty="0"/>
          </a:p>
        </p:txBody>
      </p:sp>
      <p:grpSp>
        <p:nvGrpSpPr>
          <p:cNvPr id="4" name="Group 60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62" name="Rounded Rectangle 61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63" name="Rounded Rectangle 62">
              <a:hlinkClick r:id="rId4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4" name="Rounded Rectangle 63">
              <a:hlinkClick r:id="rId5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5" name="Rounded Rectangle 64">
              <a:hlinkClick r:id="rId6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6" name="Rounded Rectangle 65">
              <a:hlinkClick r:id="rId7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7" name="Rounded Rectangle 66">
              <a:hlinkClick r:id="rId8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8" name="Rounded Rectangle 67">
              <a:hlinkClick r:id="rId9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9" name="Rounded Rectangle 68">
              <a:hlinkClick r:id="rId10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0" name="Rounded Rectangle 69">
              <a:hlinkClick r:id="rId11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2" name="Rounded Rectangle 71"/>
          <p:cNvSpPr/>
          <p:nvPr/>
        </p:nvSpPr>
        <p:spPr>
          <a:xfrm>
            <a:off x="7764780" y="2743200"/>
            <a:ext cx="1287780" cy="4191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/>
              <a:t>PLACE CURSOR HERE TO VIEW </a:t>
            </a:r>
            <a:r>
              <a:rPr lang="en-NZ" sz="900" i="1" dirty="0" smtClean="0"/>
              <a:t>INFLUENTIAL</a:t>
            </a:r>
            <a:r>
              <a:rPr lang="en-NZ" sz="900" dirty="0" smtClean="0"/>
              <a:t> PHARMACIES</a:t>
            </a:r>
            <a:endParaRPr lang="en-NZ" sz="900" dirty="0"/>
          </a:p>
        </p:txBody>
      </p:sp>
      <p:grpSp>
        <p:nvGrpSpPr>
          <p:cNvPr id="90" name="Group 89"/>
          <p:cNvGrpSpPr/>
          <p:nvPr/>
        </p:nvGrpSpPr>
        <p:grpSpPr>
          <a:xfrm>
            <a:off x="19306" y="277443"/>
            <a:ext cx="3270205" cy="726852"/>
            <a:chOff x="19306" y="277443"/>
            <a:chExt cx="3270205" cy="726852"/>
          </a:xfrm>
        </p:grpSpPr>
        <p:grpSp>
          <p:nvGrpSpPr>
            <p:cNvPr id="33" name="Group 70"/>
            <p:cNvGrpSpPr/>
            <p:nvPr/>
          </p:nvGrpSpPr>
          <p:grpSpPr>
            <a:xfrm>
              <a:off x="46172" y="295710"/>
              <a:ext cx="246626" cy="242434"/>
              <a:chOff x="185872" y="435410"/>
              <a:chExt cx="246626" cy="242434"/>
            </a:xfrm>
          </p:grpSpPr>
          <p:sp>
            <p:nvSpPr>
              <p:cNvPr id="41" name="Donut 40"/>
              <p:cNvSpPr/>
              <p:nvPr/>
            </p:nvSpPr>
            <p:spPr>
              <a:xfrm>
                <a:off x="185872" y="435410"/>
                <a:ext cx="246626" cy="242434"/>
              </a:xfrm>
              <a:prstGeom prst="donut">
                <a:avLst>
                  <a:gd name="adj" fmla="val 14199"/>
                </a:avLst>
              </a:prstGeom>
              <a:gradFill flip="none" rotWithShape="1">
                <a:gsLst>
                  <a:gs pos="49000">
                    <a:srgbClr val="FFFFCD"/>
                  </a:gs>
                  <a:gs pos="49000">
                    <a:srgbClr val="FAFD6B"/>
                  </a:gs>
                  <a:gs pos="81000">
                    <a:srgbClr val="FF03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13750" y="473075"/>
                <a:ext cx="186300" cy="1733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/>
              </a:p>
            </p:txBody>
          </p:sp>
        </p:grpSp>
        <p:grpSp>
          <p:nvGrpSpPr>
            <p:cNvPr id="35" name="Group 54"/>
            <p:cNvGrpSpPr/>
            <p:nvPr/>
          </p:nvGrpSpPr>
          <p:grpSpPr>
            <a:xfrm>
              <a:off x="64801" y="590550"/>
              <a:ext cx="189199" cy="190554"/>
              <a:chOff x="2066926" y="2619376"/>
              <a:chExt cx="385762" cy="357188"/>
            </a:xfrm>
          </p:grpSpPr>
          <p:sp>
            <p:nvSpPr>
              <p:cNvPr id="38" name="Donut 37"/>
              <p:cNvSpPr/>
              <p:nvPr/>
            </p:nvSpPr>
            <p:spPr>
              <a:xfrm>
                <a:off x="2066926" y="2619376"/>
                <a:ext cx="385762" cy="357188"/>
              </a:xfrm>
              <a:prstGeom prst="donut">
                <a:avLst>
                  <a:gd name="adj" fmla="val 14199"/>
                </a:avLst>
              </a:prstGeom>
              <a:gradFill flip="none" rotWithShape="1">
                <a:gsLst>
                  <a:gs pos="49000">
                    <a:srgbClr val="FFFFCD"/>
                  </a:gs>
                  <a:gs pos="49000">
                    <a:srgbClr val="FAFD6B"/>
                  </a:gs>
                  <a:gs pos="81000">
                    <a:srgbClr val="FF03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113661" y="2673538"/>
                <a:ext cx="291401" cy="255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19306" y="277443"/>
              <a:ext cx="3270205" cy="726852"/>
              <a:chOff x="19306" y="277443"/>
              <a:chExt cx="3270205" cy="726852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82816" y="293881"/>
                <a:ext cx="19527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 sz="800" dirty="0" smtClean="0">
                    <a:solidFill>
                      <a:schemeClr val="tx1">
                        <a:lumMod val="95000"/>
                      </a:schemeClr>
                    </a:solidFill>
                  </a:rPr>
                  <a:t>Influencing more than 40% of the network</a:t>
                </a:r>
                <a:endParaRPr lang="en-NZ" sz="800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81398" y="788851"/>
                <a:ext cx="300811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800" dirty="0" smtClean="0">
                    <a:solidFill>
                      <a:schemeClr val="tx1">
                        <a:lumMod val="95000"/>
                      </a:schemeClr>
                    </a:solidFill>
                  </a:rPr>
                  <a:t>Influencing 20% -30% of the network</a:t>
                </a:r>
                <a:endParaRPr lang="en-NZ" sz="800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91059" y="848346"/>
                <a:ext cx="132556" cy="12382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19306" y="277443"/>
                <a:ext cx="2144774" cy="719507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86459" y="570678"/>
                <a:ext cx="170110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 sz="800" dirty="0" smtClean="0">
                    <a:solidFill>
                      <a:schemeClr val="tx1">
                        <a:lumMod val="95000"/>
                      </a:schemeClr>
                    </a:solidFill>
                  </a:rPr>
                  <a:t>Influencing 30%-40% of the network</a:t>
                </a:r>
                <a:endParaRPr lang="en-NZ" sz="800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16459" y="866775"/>
                <a:ext cx="74041" cy="76821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/>
              </a:p>
            </p:txBody>
          </p:sp>
        </p:grpSp>
      </p:grpSp>
      <p:grpSp>
        <p:nvGrpSpPr>
          <p:cNvPr id="43" name="Group 70"/>
          <p:cNvGrpSpPr/>
          <p:nvPr/>
        </p:nvGrpSpPr>
        <p:grpSpPr>
          <a:xfrm>
            <a:off x="3688532" y="2680770"/>
            <a:ext cx="246626" cy="242434"/>
            <a:chOff x="185872" y="435410"/>
            <a:chExt cx="246626" cy="242434"/>
          </a:xfrm>
        </p:grpSpPr>
        <p:sp>
          <p:nvSpPr>
            <p:cNvPr id="44" name="Donut 43"/>
            <p:cNvSpPr/>
            <p:nvPr/>
          </p:nvSpPr>
          <p:spPr>
            <a:xfrm>
              <a:off x="185872" y="435410"/>
              <a:ext cx="246626" cy="242434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13750" y="473075"/>
              <a:ext cx="186300" cy="173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grpSp>
        <p:nvGrpSpPr>
          <p:cNvPr id="46" name="Group 70"/>
          <p:cNvGrpSpPr/>
          <p:nvPr/>
        </p:nvGrpSpPr>
        <p:grpSpPr>
          <a:xfrm>
            <a:off x="2499812" y="2124510"/>
            <a:ext cx="246626" cy="242434"/>
            <a:chOff x="185872" y="435410"/>
            <a:chExt cx="246626" cy="242434"/>
          </a:xfrm>
        </p:grpSpPr>
        <p:sp>
          <p:nvSpPr>
            <p:cNvPr id="47" name="Donut 46"/>
            <p:cNvSpPr/>
            <p:nvPr/>
          </p:nvSpPr>
          <p:spPr>
            <a:xfrm>
              <a:off x="185872" y="435410"/>
              <a:ext cx="246626" cy="242434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213750" y="473075"/>
              <a:ext cx="186300" cy="173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grpSp>
        <p:nvGrpSpPr>
          <p:cNvPr id="53" name="Group 70"/>
          <p:cNvGrpSpPr/>
          <p:nvPr/>
        </p:nvGrpSpPr>
        <p:grpSpPr>
          <a:xfrm>
            <a:off x="3406592" y="2375970"/>
            <a:ext cx="246626" cy="242434"/>
            <a:chOff x="185872" y="435410"/>
            <a:chExt cx="246626" cy="242434"/>
          </a:xfrm>
        </p:grpSpPr>
        <p:sp>
          <p:nvSpPr>
            <p:cNvPr id="54" name="Donut 53"/>
            <p:cNvSpPr/>
            <p:nvPr/>
          </p:nvSpPr>
          <p:spPr>
            <a:xfrm>
              <a:off x="185872" y="435410"/>
              <a:ext cx="246626" cy="242434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213750" y="473075"/>
              <a:ext cx="186300" cy="173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grpSp>
        <p:nvGrpSpPr>
          <p:cNvPr id="56" name="Group 54"/>
          <p:cNvGrpSpPr/>
          <p:nvPr/>
        </p:nvGrpSpPr>
        <p:grpSpPr>
          <a:xfrm>
            <a:off x="2808001" y="3128010"/>
            <a:ext cx="189199" cy="190554"/>
            <a:chOff x="2066926" y="2619376"/>
            <a:chExt cx="385762" cy="357188"/>
          </a:xfrm>
        </p:grpSpPr>
        <p:sp>
          <p:nvSpPr>
            <p:cNvPr id="57" name="Donut 56"/>
            <p:cNvSpPr/>
            <p:nvPr/>
          </p:nvSpPr>
          <p:spPr>
            <a:xfrm>
              <a:off x="2066926" y="2619376"/>
              <a:ext cx="385762" cy="357188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2113661" y="2673538"/>
              <a:ext cx="291401" cy="255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grpSp>
        <p:nvGrpSpPr>
          <p:cNvPr id="59" name="Group 54"/>
          <p:cNvGrpSpPr/>
          <p:nvPr/>
        </p:nvGrpSpPr>
        <p:grpSpPr>
          <a:xfrm>
            <a:off x="3181381" y="2914650"/>
            <a:ext cx="189199" cy="190554"/>
            <a:chOff x="2066926" y="2619376"/>
            <a:chExt cx="385762" cy="357188"/>
          </a:xfrm>
        </p:grpSpPr>
        <p:sp>
          <p:nvSpPr>
            <p:cNvPr id="60" name="Donut 59"/>
            <p:cNvSpPr/>
            <p:nvPr/>
          </p:nvSpPr>
          <p:spPr>
            <a:xfrm>
              <a:off x="2066926" y="2619376"/>
              <a:ext cx="385762" cy="357188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2113661" y="2673538"/>
              <a:ext cx="291401" cy="255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sp>
        <p:nvSpPr>
          <p:cNvPr id="73" name="Oval 72"/>
          <p:cNvSpPr/>
          <p:nvPr/>
        </p:nvSpPr>
        <p:spPr>
          <a:xfrm>
            <a:off x="2653919" y="1994535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74" name="Oval 73"/>
          <p:cNvSpPr/>
          <p:nvPr/>
        </p:nvSpPr>
        <p:spPr>
          <a:xfrm>
            <a:off x="3293999" y="2657475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83" name="Oval 82"/>
          <p:cNvSpPr/>
          <p:nvPr/>
        </p:nvSpPr>
        <p:spPr>
          <a:xfrm>
            <a:off x="4642739" y="3068955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84" name="Oval 83"/>
          <p:cNvSpPr/>
          <p:nvPr/>
        </p:nvSpPr>
        <p:spPr>
          <a:xfrm>
            <a:off x="3415919" y="2025015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85" name="Oval 84"/>
          <p:cNvSpPr/>
          <p:nvPr/>
        </p:nvSpPr>
        <p:spPr>
          <a:xfrm>
            <a:off x="2844419" y="2566035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86" name="Oval 85"/>
          <p:cNvSpPr/>
          <p:nvPr/>
        </p:nvSpPr>
        <p:spPr>
          <a:xfrm>
            <a:off x="4932299" y="2939415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87" name="Oval 86"/>
          <p:cNvSpPr/>
          <p:nvPr/>
        </p:nvSpPr>
        <p:spPr>
          <a:xfrm>
            <a:off x="1921447" y="2762250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88" name="Oval 87"/>
          <p:cNvSpPr/>
          <p:nvPr/>
        </p:nvSpPr>
        <p:spPr>
          <a:xfrm>
            <a:off x="3093021" y="3876675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grpSp>
        <p:nvGrpSpPr>
          <p:cNvPr id="91" name="Group 90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92" name="Round Same Side Corner Rectangle 91">
              <a:hlinkClick r:id="rId12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93" name="Round Same Side Corner Rectangle 92">
              <a:hlinkClick r:id="rId13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94" name="Round Same Side Corner Rectangle 93">
              <a:hlinkClick r:id="rId14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95" name="Round Same Side Corner Rectangle 94">
              <a:hlinkClick r:id="rId15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96" name="Round Same Side Corner Rectangle 95">
              <a:hlinkClick r:id="rId16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97" name="Straight Connector 96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ound Same Side Corner Rectangle 97">
              <a:hlinkClick r:id="rId17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99" name="Round Same Side Corner Rectangle 98">
              <a:hlinkClick r:id="rId18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0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101" name="Round Same Side Corner Rectangle 100">
              <a:hlinkClick r:id="rId19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102" name="Round Same Side Corner Rectangle 101">
              <a:hlinkClick r:id="rId20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FUNCTIONAL CONNECTIONS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103" name="Round Same Side Corner Rectangle 102">
              <a:hlinkClick r:id="rId21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104" name="Round Same Side Corner Rectangle 103">
              <a:hlinkClick r:id="rId22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 descr="Howick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463957" y="531562"/>
            <a:ext cx="8229600" cy="736521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Functional connections in </a:t>
            </a:r>
            <a:r>
              <a:rPr lang="en-NZ" dirty="0" err="1" smtClean="0"/>
              <a:t>Howick</a:t>
            </a:r>
            <a:endParaRPr lang="en-NZ" dirty="0"/>
          </a:p>
        </p:txBody>
      </p:sp>
      <p:sp>
        <p:nvSpPr>
          <p:cNvPr id="26" name="Rectangle 25"/>
          <p:cNvSpPr/>
          <p:nvPr/>
        </p:nvSpPr>
        <p:spPr>
          <a:xfrm>
            <a:off x="2121875" y="589670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u="sng" dirty="0" smtClean="0">
                <a:solidFill>
                  <a:schemeClr val="bg1"/>
                </a:solidFill>
              </a:rPr>
              <a:t>Place cursor on dots to explore sub networks</a:t>
            </a:r>
            <a:endParaRPr lang="en-NZ" sz="1600" u="sng" dirty="0">
              <a:solidFill>
                <a:schemeClr val="bg1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70" name="Rounded Rectangle 69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71" name="Rounded Rectangle 70">
              <a:hlinkClick r:id="rId4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HOWICK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2" name="Rounded Rectangle 71">
              <a:hlinkClick r:id="rId5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3" name="Rounded Rectangle 72">
              <a:hlinkClick r:id="rId6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4" name="Rounded Rectangle 73">
              <a:hlinkClick r:id="rId7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5" name="Rounded Rectangle 74">
              <a:hlinkClick r:id="rId8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6" name="Rounded Rectangle 75">
              <a:hlinkClick r:id="rId9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7" name="Rounded Rectangle 76">
              <a:hlinkClick r:id="rId10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8" name="Rounded Rectangle 77">
              <a:hlinkClick r:id="rId11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5" name="Round Same Side Corner Rectangle 34">
              <a:hlinkClick r:id="rId12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6" name="Round Same Side Corner Rectangle 35">
              <a:hlinkClick r:id="rId13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7" name="Round Same Side Corner Rectangle 36">
              <a:hlinkClick r:id="rId14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8" name="Round Same Side Corner Rectangle 37">
              <a:hlinkClick r:id="rId15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9" name="Round Same Side Corner Rectangle 38">
              <a:hlinkClick r:id="rId16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ound Same Side Corner Rectangle 41">
              <a:hlinkClick r:id="rId17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3" name="Round Same Side Corner Rectangle 42">
              <a:hlinkClick r:id="rId18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0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51" name="Round Same Side Corner Rectangle 50">
              <a:hlinkClick r:id="rId19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52" name="Round Same Side Corner Rectangle 51">
              <a:hlinkClick r:id="rId20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FUNCTIONAL CONNECTIONS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61" name="Round Same Side Corner Rectangle 60">
              <a:hlinkClick r:id="rId21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2" name="Round Same Side Corner Rectangle 61">
              <a:hlinkClick r:id="rId22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 descr="Manukau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463957" y="272482"/>
            <a:ext cx="8229600" cy="736521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Functional connections in </a:t>
            </a:r>
            <a:r>
              <a:rPr lang="en-NZ" dirty="0" err="1" smtClean="0"/>
              <a:t>Manukau</a:t>
            </a:r>
            <a:endParaRPr lang="en-NZ" dirty="0"/>
          </a:p>
        </p:txBody>
      </p:sp>
      <p:sp>
        <p:nvSpPr>
          <p:cNvPr id="26" name="Rectangle 25"/>
          <p:cNvSpPr/>
          <p:nvPr/>
        </p:nvSpPr>
        <p:spPr>
          <a:xfrm>
            <a:off x="2121875" y="589670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u="sng" dirty="0" smtClean="0">
                <a:solidFill>
                  <a:schemeClr val="bg1"/>
                </a:solidFill>
              </a:rPr>
              <a:t>Place cursor on dots to explore sub networks</a:t>
            </a:r>
            <a:endParaRPr lang="en-NZ" sz="1600" u="sng" dirty="0">
              <a:solidFill>
                <a:schemeClr val="bg1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69" name="Rounded Rectangle 68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70" name="Rounded Rectangle 69">
              <a:hlinkClick r:id="rId4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1" name="Rounded Rectangle 70">
              <a:hlinkClick r:id="rId5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MANUKAU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2" name="Rounded Rectangle 71">
              <a:hlinkClick r:id="rId6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3" name="Rounded Rectangle 72">
              <a:hlinkClick r:id="rId7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4" name="Rounded Rectangle 73">
              <a:hlinkClick r:id="rId8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5" name="Rounded Rectangle 74">
              <a:hlinkClick r:id="rId9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6" name="Rounded Rectangle 75">
              <a:hlinkClick r:id="rId10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7" name="Rounded Rectangle 76">
              <a:hlinkClick r:id="rId11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8" name="Round Same Side Corner Rectangle 37">
              <a:hlinkClick r:id="rId12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9" name="Round Same Side Corner Rectangle 38">
              <a:hlinkClick r:id="rId13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1" name="Round Same Side Corner Rectangle 40">
              <a:hlinkClick r:id="rId14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2" name="Round Same Side Corner Rectangle 41">
              <a:hlinkClick r:id="rId15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3" name="Round Same Side Corner Rectangle 42">
              <a:hlinkClick r:id="rId16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ound Same Side Corner Rectangle 44">
              <a:hlinkClick r:id="rId17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6" name="Round Same Side Corner Rectangle 45">
              <a:hlinkClick r:id="rId18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49" name="Round Same Side Corner Rectangle 48">
              <a:hlinkClick r:id="rId19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50" name="Round Same Side Corner Rectangle 49">
              <a:hlinkClick r:id="rId20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FUNCTIONAL CONNECTIONS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51" name="Round Same Side Corner Rectangle 50">
              <a:hlinkClick r:id="rId21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52" name="Round Same Side Corner Rectangle 51">
              <a:hlinkClick r:id="rId22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Maungakiekie.emf"/>
          <p:cNvPicPr>
            <a:picLocks noChangeAspect="1"/>
          </p:cNvPicPr>
          <p:nvPr/>
        </p:nvPicPr>
        <p:blipFill>
          <a:blip r:embed="rId3" cstate="print"/>
          <a:srcRect t="7496"/>
          <a:stretch>
            <a:fillRect/>
          </a:stretch>
        </p:blipFill>
        <p:spPr>
          <a:xfrm>
            <a:off x="0" y="854015"/>
            <a:ext cx="9144000" cy="5228602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117044" y="443782"/>
            <a:ext cx="8785554" cy="736521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Functional connections in </a:t>
            </a:r>
            <a:r>
              <a:rPr lang="en-NZ" dirty="0" err="1" smtClean="0"/>
              <a:t>Maungakiekie</a:t>
            </a:r>
            <a:endParaRPr lang="en-NZ" dirty="0"/>
          </a:p>
        </p:txBody>
      </p:sp>
      <p:grpSp>
        <p:nvGrpSpPr>
          <p:cNvPr id="73" name="Group 72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74" name="Rounded Rectangle 73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75" name="Rounded Rectangle 74">
              <a:hlinkClick r:id="rId4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6" name="Rounded Rectangle 75">
              <a:hlinkClick r:id="rId5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7" name="Rounded Rectangle 76">
              <a:hlinkClick r:id="rId6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MAUNGAKIEKIE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8" name="Rounded Rectangle 77">
              <a:hlinkClick r:id="rId7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9" name="Rounded Rectangle 78">
              <a:hlinkClick r:id="rId8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80" name="Rounded Rectangle 79">
              <a:hlinkClick r:id="rId9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81" name="Rounded Rectangle 80">
              <a:hlinkClick r:id="rId10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82" name="Rounded Rectangle 81">
              <a:hlinkClick r:id="rId11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8" name="Round Same Side Corner Rectangle 37">
              <a:hlinkClick r:id="rId12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9" name="Round Same Side Corner Rectangle 38">
              <a:hlinkClick r:id="rId13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1" name="Round Same Side Corner Rectangle 40">
              <a:hlinkClick r:id="rId14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2" name="Round Same Side Corner Rectangle 41">
              <a:hlinkClick r:id="rId15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3" name="Round Same Side Corner Rectangle 42">
              <a:hlinkClick r:id="rId16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ound Same Side Corner Rectangle 44">
              <a:hlinkClick r:id="rId17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6" name="Round Same Side Corner Rectangle 45">
              <a:hlinkClick r:id="rId18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53" name="Round Same Side Corner Rectangle 52">
              <a:hlinkClick r:id="rId19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54" name="Round Same Side Corner Rectangle 53">
              <a:hlinkClick r:id="rId20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FUNCTIONAL CONNECTIONS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55" name="Round Same Side Corner Rectangle 54">
              <a:hlinkClick r:id="rId21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56" name="Round Same Side Corner Rectangle 55">
              <a:hlinkClick r:id="rId22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 descr="Albert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463957" y="568137"/>
            <a:ext cx="8229600" cy="736521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Functional connections in Albert-Eden-</a:t>
            </a:r>
            <a:r>
              <a:rPr lang="en-NZ" dirty="0" err="1" smtClean="0"/>
              <a:t>Roskill</a:t>
            </a:r>
            <a:endParaRPr lang="en-NZ" dirty="0"/>
          </a:p>
        </p:txBody>
      </p:sp>
      <p:grpSp>
        <p:nvGrpSpPr>
          <p:cNvPr id="68" name="Group 67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69" name="Rounded Rectangle 68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70" name="Rounded Rectangle 69">
              <a:hlinkClick r:id="rId4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1" name="Rounded Rectangle 70">
              <a:hlinkClick r:id="rId5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2" name="Rounded Rectangle 71">
              <a:hlinkClick r:id="rId6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3" name="Rounded Rectangle 72">
              <a:hlinkClick r:id="rId7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/EDEN/ROSKILL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4" name="Rounded Rectangle 73">
              <a:hlinkClick r:id="rId8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5" name="Rounded Rectangle 74">
              <a:hlinkClick r:id="rId9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6" name="Rounded Rectangle 75">
              <a:hlinkClick r:id="rId10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7" name="Rounded Rectangle 76">
              <a:hlinkClick r:id="rId11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8" name="Round Same Side Corner Rectangle 37">
              <a:hlinkClick r:id="rId12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9" name="Round Same Side Corner Rectangle 38">
              <a:hlinkClick r:id="rId13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1" name="Round Same Side Corner Rectangle 40">
              <a:hlinkClick r:id="rId14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2" name="Round Same Side Corner Rectangle 41">
              <a:hlinkClick r:id="rId15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3" name="Round Same Side Corner Rectangle 42">
              <a:hlinkClick r:id="rId16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ound Same Side Corner Rectangle 44">
              <a:hlinkClick r:id="rId17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6" name="Round Same Side Corner Rectangle 45">
              <a:hlinkClick r:id="rId18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49" name="Round Same Side Corner Rectangle 48">
              <a:hlinkClick r:id="rId19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50" name="Round Same Side Corner Rectangle 49">
              <a:hlinkClick r:id="rId20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FUNCTIONAL CONNECTIONS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51" name="Round Same Side Corner Rectangle 50">
              <a:hlinkClick r:id="rId21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52" name="Round Same Side Corner Rectangle 51">
              <a:hlinkClick r:id="rId22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Orakei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463957" y="480357"/>
            <a:ext cx="8229600" cy="736521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Functional connections in </a:t>
            </a:r>
            <a:r>
              <a:rPr lang="en-NZ" dirty="0" err="1" smtClean="0"/>
              <a:t>Orakie</a:t>
            </a:r>
            <a:endParaRPr lang="en-NZ" dirty="0"/>
          </a:p>
        </p:txBody>
      </p:sp>
      <p:sp>
        <p:nvSpPr>
          <p:cNvPr id="26" name="Rectangle 25"/>
          <p:cNvSpPr/>
          <p:nvPr/>
        </p:nvSpPr>
        <p:spPr>
          <a:xfrm>
            <a:off x="2121875" y="589670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u="sng" dirty="0" smtClean="0">
                <a:solidFill>
                  <a:schemeClr val="bg1"/>
                </a:solidFill>
              </a:rPr>
              <a:t>Place cursor on dots to explore sub networks</a:t>
            </a:r>
            <a:endParaRPr lang="en-NZ" sz="1600" u="sng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38" name="Rounded Rectangle 37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39" name="Rounded Rectangle 38">
              <a:hlinkClick r:id="rId4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1" name="Rounded Rectangle 40">
              <a:hlinkClick r:id="rId5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2" name="Rounded Rectangle 41">
              <a:hlinkClick r:id="rId6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3" name="Rounded Rectangle 42">
              <a:hlinkClick r:id="rId7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4" name="Rounded Rectangle 43">
              <a:hlinkClick r:id="rId8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ORAKIE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5" name="Rounded Rectangle 44">
              <a:hlinkClick r:id="rId9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6" name="Rounded Rectangle 45">
              <a:hlinkClick r:id="rId10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7" name="Rounded Rectangle 46">
              <a:hlinkClick r:id="rId11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49" name="Round Same Side Corner Rectangle 48">
              <a:hlinkClick r:id="rId12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0" name="Round Same Side Corner Rectangle 49">
              <a:hlinkClick r:id="rId13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1" name="Round Same Side Corner Rectangle 50">
              <a:hlinkClick r:id="rId14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2" name="Round Same Side Corner Rectangle 51">
              <a:hlinkClick r:id="rId15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7" name="Round Same Side Corner Rectangle 56">
              <a:hlinkClick r:id="rId16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ound Same Side Corner Rectangle 58">
              <a:hlinkClick r:id="rId17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0" name="Round Same Side Corner Rectangle 59">
              <a:hlinkClick r:id="rId18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1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62" name="Round Same Side Corner Rectangle 61">
              <a:hlinkClick r:id="rId19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3" name="Round Same Side Corner Rectangle 62">
              <a:hlinkClick r:id="rId20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FUNCTIONAL CONNECTIONS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64" name="Round Same Side Corner Rectangle 63">
              <a:hlinkClick r:id="rId21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5" name="Round Same Side Corner Rectangle 64">
              <a:hlinkClick r:id="rId22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 descr="Waitaker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463957" y="531562"/>
            <a:ext cx="8229600" cy="736521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Functional connections in </a:t>
            </a:r>
            <a:r>
              <a:rPr lang="en-NZ" dirty="0" err="1" smtClean="0"/>
              <a:t>Waitakere</a:t>
            </a:r>
            <a:endParaRPr lang="en-NZ" dirty="0"/>
          </a:p>
        </p:txBody>
      </p:sp>
      <p:sp>
        <p:nvSpPr>
          <p:cNvPr id="26" name="Rectangle 25"/>
          <p:cNvSpPr/>
          <p:nvPr/>
        </p:nvSpPr>
        <p:spPr>
          <a:xfrm>
            <a:off x="2121875" y="589670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u="sng" dirty="0" smtClean="0">
                <a:solidFill>
                  <a:schemeClr val="bg1"/>
                </a:solidFill>
              </a:rPr>
              <a:t>Place cursor on dots to explore sub networks</a:t>
            </a:r>
            <a:endParaRPr lang="en-NZ" sz="1600" u="sng" dirty="0">
              <a:solidFill>
                <a:schemeClr val="bg1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69" name="Rounded Rectangle 68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70" name="Rounded Rectangle 69">
              <a:hlinkClick r:id="rId4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1" name="Rounded Rectangle 70">
              <a:hlinkClick r:id="rId5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2" name="Rounded Rectangle 71">
              <a:hlinkClick r:id="rId6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3" name="Rounded Rectangle 72">
              <a:hlinkClick r:id="rId7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4" name="Rounded Rectangle 73">
              <a:hlinkClick r:id="rId8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5" name="Rounded Rectangle 74">
              <a:hlinkClick r:id="rId9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WAITAKERE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6" name="Rounded Rectangle 75">
              <a:hlinkClick r:id="rId10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7" name="Rounded Rectangle 76">
              <a:hlinkClick r:id="rId11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8" name="Round Same Side Corner Rectangle 37">
              <a:hlinkClick r:id="rId12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9" name="Round Same Side Corner Rectangle 38">
              <a:hlinkClick r:id="rId13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1" name="Round Same Side Corner Rectangle 40">
              <a:hlinkClick r:id="rId14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2" name="Round Same Side Corner Rectangle 41">
              <a:hlinkClick r:id="rId15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3" name="Round Same Side Corner Rectangle 42">
              <a:hlinkClick r:id="rId16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ound Same Side Corner Rectangle 44">
              <a:hlinkClick r:id="rId17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6" name="Round Same Side Corner Rectangle 45">
              <a:hlinkClick r:id="rId18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7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58" name="Round Same Side Corner Rectangle 57">
              <a:hlinkClick r:id="rId19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59" name="Round Same Side Corner Rectangle 58">
              <a:hlinkClick r:id="rId20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FUNCTIONAL CONNECTIONS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60" name="Round Same Side Corner Rectangle 59">
              <a:hlinkClick r:id="rId21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1" name="Round Same Side Corner Rectangle 60">
              <a:hlinkClick r:id="rId22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Waitemata.emf"/>
          <p:cNvPicPr>
            <a:picLocks noChangeAspect="1"/>
          </p:cNvPicPr>
          <p:nvPr/>
        </p:nvPicPr>
        <p:blipFill>
          <a:blip r:embed="rId3" cstate="print"/>
          <a:srcRect b="25047"/>
          <a:stretch>
            <a:fillRect/>
          </a:stretch>
        </p:blipFill>
        <p:spPr>
          <a:xfrm>
            <a:off x="0" y="1793299"/>
            <a:ext cx="9144000" cy="4236566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472584" y="683252"/>
            <a:ext cx="8229600" cy="736521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Functional connections in </a:t>
            </a:r>
            <a:r>
              <a:rPr lang="en-NZ" dirty="0" err="1" smtClean="0"/>
              <a:t>Waitemata</a:t>
            </a:r>
            <a:r>
              <a:rPr lang="en-NZ" dirty="0" smtClean="0"/>
              <a:t> </a:t>
            </a:r>
            <a:r>
              <a:rPr lang="en-NZ" dirty="0" smtClean="0"/>
              <a:t> </a:t>
            </a:r>
            <a:r>
              <a:rPr lang="en-NZ" dirty="0" smtClean="0"/>
              <a:t>Gulf</a:t>
            </a:r>
            <a:endParaRPr lang="en-NZ" dirty="0"/>
          </a:p>
        </p:txBody>
      </p:sp>
      <p:sp>
        <p:nvSpPr>
          <p:cNvPr id="26" name="Rectangle 25"/>
          <p:cNvSpPr/>
          <p:nvPr/>
        </p:nvSpPr>
        <p:spPr>
          <a:xfrm>
            <a:off x="2121875" y="589670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u="sng" dirty="0" smtClean="0">
                <a:solidFill>
                  <a:schemeClr val="bg1"/>
                </a:solidFill>
              </a:rPr>
              <a:t>Place cursor on dots to explore sub networks</a:t>
            </a:r>
            <a:endParaRPr lang="en-NZ" sz="1600" u="sng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38" name="Rounded Rectangle 37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39" name="Rounded Rectangle 38">
              <a:hlinkClick r:id="rId4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1" name="Rounded Rectangle 40">
              <a:hlinkClick r:id="rId5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2" name="Rounded Rectangle 41">
              <a:hlinkClick r:id="rId6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3" name="Rounded Rectangle 42">
              <a:hlinkClick r:id="rId7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4" name="Rounded Rectangle 43">
              <a:hlinkClick r:id="rId8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5" name="Rounded Rectangle 44">
              <a:hlinkClick r:id="rId9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6" name="Rounded Rectangle 45">
              <a:hlinkClick r:id="rId10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WAITEMATA &amp; GULF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7" name="Rounded Rectangle 46">
              <a:hlinkClick r:id="rId11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49" name="Round Same Side Corner Rectangle 48">
              <a:hlinkClick r:id="rId12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0" name="Round Same Side Corner Rectangle 49">
              <a:hlinkClick r:id="rId13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1" name="Round Same Side Corner Rectangle 50">
              <a:hlinkClick r:id="rId14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2" name="Round Same Side Corner Rectangle 51">
              <a:hlinkClick r:id="rId15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7" name="Round Same Side Corner Rectangle 56">
              <a:hlinkClick r:id="rId16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ound Same Side Corner Rectangle 58">
              <a:hlinkClick r:id="rId17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0" name="Round Same Side Corner Rectangle 59">
              <a:hlinkClick r:id="rId18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6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67" name="Round Same Side Corner Rectangle 66">
              <a:hlinkClick r:id="rId19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8" name="Round Same Side Corner Rectangle 67">
              <a:hlinkClick r:id="rId20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FUNCTIONAL CONNECTIONS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69" name="Round Same Side Corner Rectangle 68">
              <a:hlinkClick r:id="rId21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70" name="Round Same Side Corner Rectangle 69">
              <a:hlinkClick r:id="rId22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Whau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463957" y="531562"/>
            <a:ext cx="8229600" cy="736521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Functional connections in Whau</a:t>
            </a:r>
            <a:endParaRPr lang="en-NZ" dirty="0"/>
          </a:p>
        </p:txBody>
      </p:sp>
      <p:sp>
        <p:nvSpPr>
          <p:cNvPr id="26" name="Rectangle 25"/>
          <p:cNvSpPr/>
          <p:nvPr/>
        </p:nvSpPr>
        <p:spPr>
          <a:xfrm>
            <a:off x="2121875" y="589670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u="sng" dirty="0" smtClean="0">
                <a:solidFill>
                  <a:schemeClr val="bg1"/>
                </a:solidFill>
              </a:rPr>
              <a:t>Place cursor on dots to explore sub networks</a:t>
            </a:r>
            <a:endParaRPr lang="en-NZ" sz="1600" u="sng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38" name="Rounded Rectangle 37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39" name="Rounded Rectangle 38">
              <a:hlinkClick r:id="rId4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1" name="Rounded Rectangle 40">
              <a:hlinkClick r:id="rId5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2" name="Rounded Rectangle 41">
              <a:hlinkClick r:id="rId6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3" name="Rounded Rectangle 42">
              <a:hlinkClick r:id="rId7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4" name="Rounded Rectangle 43">
              <a:hlinkClick r:id="rId8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5" name="Rounded Rectangle 44">
              <a:hlinkClick r:id="rId9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6" name="Rounded Rectangle 45">
              <a:hlinkClick r:id="rId10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7" name="Rounded Rectangle 46">
              <a:hlinkClick r:id="rId11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WHAU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49" name="Round Same Side Corner Rectangle 48">
              <a:hlinkClick r:id="rId12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0" name="Round Same Side Corner Rectangle 49">
              <a:hlinkClick r:id="rId13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1" name="Round Same Side Corner Rectangle 50">
              <a:hlinkClick r:id="rId14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2" name="Round Same Side Corner Rectangle 51">
              <a:hlinkClick r:id="rId15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7" name="Round Same Side Corner Rectangle 56">
              <a:hlinkClick r:id="rId16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ound Same Side Corner Rectangle 58">
              <a:hlinkClick r:id="rId17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0" name="Round Same Side Corner Rectangle 59">
              <a:hlinkClick r:id="rId18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6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67" name="Round Same Side Corner Rectangle 66">
              <a:hlinkClick r:id="rId19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8" name="Round Same Side Corner Rectangle 67">
              <a:hlinkClick r:id="rId20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FUNCTIONAL CONNECTIONS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69" name="Round Same Side Corner Rectangle 68">
              <a:hlinkClick r:id="rId21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70" name="Round Same Side Corner Rectangle 69">
              <a:hlinkClick r:id="rId22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 descr="Advice complet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446704" y="334056"/>
            <a:ext cx="8229600" cy="736522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Connections for advice</a:t>
            </a:r>
            <a:endParaRPr lang="en-NZ" dirty="0"/>
          </a:p>
        </p:txBody>
      </p:sp>
      <p:sp>
        <p:nvSpPr>
          <p:cNvPr id="25" name="Rectangle 2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31424" y="6428405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Where are the influential organisations?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80862" y="616565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View in 3D</a:t>
            </a:r>
            <a:endParaRPr lang="en-NZ" sz="1600" dirty="0">
              <a:solidFill>
                <a:schemeClr val="bg1"/>
              </a:solidFill>
            </a:endParaRPr>
          </a:p>
        </p:txBody>
      </p:sp>
      <p:grpSp>
        <p:nvGrpSpPr>
          <p:cNvPr id="46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47" name="Round Same Side Corner Rectangle 46">
              <a:hlinkClick r:id="rId4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48" name="Round Same Side Corner Rectangle 47">
              <a:hlinkClick r:id="rId5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49" name="Round Same Side Corner Rectangle 48">
              <a:hlinkClick r:id="rId6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CONNECTIONS FOR ADVICE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50" name="Round Same Side Corner Rectangle 49">
              <a:hlinkClick r:id="rId7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35" name="Rounded Rectangle 34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36" name="Rounded Rectangle 35">
              <a:hlinkClick r:id="rId8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7" name="Rounded Rectangle 36">
              <a:hlinkClick r:id="rId9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8" name="Rounded Rectangle 37">
              <a:hlinkClick r:id="rId10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9" name="Rounded Rectangle 38">
              <a:hlinkClick r:id="rId11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1" name="Rounded Rectangle 40">
              <a:hlinkClick r:id="rId12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2" name="Rounded Rectangle 41">
              <a:hlinkClick r:id="rId13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3" name="Rounded Rectangle 42">
              <a:hlinkClick r:id="rId14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4" name="Rounded Rectangle 43">
              <a:hlinkClick r:id="rId15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9" name="Rounded Rectangle 108">
            <a:hlinkHover r:id="" action="ppaction://hlinkshowjump?jump=nextslide"/>
          </p:cNvPr>
          <p:cNvSpPr/>
          <p:nvPr/>
        </p:nvSpPr>
        <p:spPr>
          <a:xfrm>
            <a:off x="7764780" y="2743200"/>
            <a:ext cx="1287780" cy="4191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/>
              <a:t>PLACE CURSOR HERE TO VIEW </a:t>
            </a:r>
            <a:r>
              <a:rPr lang="en-NZ" sz="900" i="1" dirty="0" smtClean="0"/>
              <a:t>INFLUENTIAL</a:t>
            </a:r>
            <a:r>
              <a:rPr lang="en-NZ" sz="900" dirty="0" smtClean="0"/>
              <a:t> PHARMACIES</a:t>
            </a:r>
            <a:endParaRPr lang="en-NZ" sz="9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2" name="Round Same Side Corner Rectangle 31">
              <a:hlinkClick r:id="rId16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3" name="Round Same Side Corner Rectangle 32">
              <a:hlinkClick r:id="rId17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5" name="Round Same Side Corner Rectangle 44">
              <a:hlinkClick r:id="rId18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1" name="Round Same Side Corner Rectangle 50">
              <a:hlinkClick r:id="rId19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1" name="Round Same Side Corner Rectangle 60">
              <a:hlinkClick r:id="rId20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ound Same Side Corner Rectangle 62">
              <a:hlinkClick r:id="rId21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4" name="Round Same Side Corner Rectangle 63">
              <a:hlinkClick r:id="rId22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Because this is the real world</a:t>
            </a:r>
            <a:endParaRPr lang="en-NZ" dirty="0"/>
          </a:p>
        </p:txBody>
      </p:sp>
      <p:pic>
        <p:nvPicPr>
          <p:cNvPr id="4" name="Content Placeholder 3" descr="demo team.em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82668" y="1600200"/>
            <a:ext cx="7378663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 descr="Advice complete.emf">
            <a:hlinkHover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446704" y="334056"/>
            <a:ext cx="8229600" cy="736522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Connections for advice</a:t>
            </a:r>
            <a:endParaRPr lang="en-NZ" dirty="0"/>
          </a:p>
        </p:txBody>
      </p:sp>
      <p:sp>
        <p:nvSpPr>
          <p:cNvPr id="25" name="Rectangle 2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31424" y="6428405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Where are the influential organisations?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80862" y="616565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View in 3D</a:t>
            </a:r>
            <a:endParaRPr lang="en-NZ" sz="1600" dirty="0">
              <a:solidFill>
                <a:schemeClr val="bg1"/>
              </a:solidFill>
            </a:endParaRPr>
          </a:p>
        </p:txBody>
      </p:sp>
      <p:grpSp>
        <p:nvGrpSpPr>
          <p:cNvPr id="4" name="Group 33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35" name="Rounded Rectangle 34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36" name="Rounded Rectangle 35">
              <a:hlinkClick r:id="rId4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7" name="Rounded Rectangle 36">
              <a:hlinkClick r:id="rId5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8" name="Rounded Rectangle 37">
              <a:hlinkClick r:id="rId6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9" name="Rounded Rectangle 38">
              <a:hlinkClick r:id="rId7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1" name="Rounded Rectangle 40">
              <a:hlinkClick r:id="rId8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2" name="Rounded Rectangle 41">
              <a:hlinkClick r:id="rId9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3" name="Rounded Rectangle 42">
              <a:hlinkClick r:id="rId10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4" name="Rounded Rectangle 43">
              <a:hlinkClick r:id="rId11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7764780" y="2743200"/>
            <a:ext cx="1287780" cy="4191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/>
              <a:t>PLACE CURSOR HERE TO VIEW </a:t>
            </a:r>
            <a:r>
              <a:rPr lang="en-NZ" sz="900" i="1" dirty="0" smtClean="0"/>
              <a:t>INFLUENTIAL</a:t>
            </a:r>
            <a:r>
              <a:rPr lang="en-NZ" sz="900" dirty="0" smtClean="0"/>
              <a:t> PHARMACIES</a:t>
            </a:r>
            <a:endParaRPr lang="en-NZ" sz="9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19306" y="277443"/>
            <a:ext cx="3270205" cy="726852"/>
            <a:chOff x="19306" y="277443"/>
            <a:chExt cx="3270205" cy="726852"/>
          </a:xfrm>
        </p:grpSpPr>
        <p:grpSp>
          <p:nvGrpSpPr>
            <p:cNvPr id="33" name="Group 70"/>
            <p:cNvGrpSpPr/>
            <p:nvPr/>
          </p:nvGrpSpPr>
          <p:grpSpPr>
            <a:xfrm>
              <a:off x="46172" y="295710"/>
              <a:ext cx="246626" cy="242434"/>
              <a:chOff x="185872" y="435410"/>
              <a:chExt cx="246626" cy="242434"/>
            </a:xfrm>
          </p:grpSpPr>
          <p:sp>
            <p:nvSpPr>
              <p:cNvPr id="66" name="Donut 65"/>
              <p:cNvSpPr/>
              <p:nvPr/>
            </p:nvSpPr>
            <p:spPr>
              <a:xfrm>
                <a:off x="185872" y="435410"/>
                <a:ext cx="246626" cy="242434"/>
              </a:xfrm>
              <a:prstGeom prst="donut">
                <a:avLst>
                  <a:gd name="adj" fmla="val 14199"/>
                </a:avLst>
              </a:prstGeom>
              <a:gradFill flip="none" rotWithShape="1">
                <a:gsLst>
                  <a:gs pos="49000">
                    <a:srgbClr val="FFFFCD"/>
                  </a:gs>
                  <a:gs pos="49000">
                    <a:srgbClr val="FAFD6B"/>
                  </a:gs>
                  <a:gs pos="81000">
                    <a:srgbClr val="FF03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13750" y="473075"/>
                <a:ext cx="186300" cy="1733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/>
              </a:p>
            </p:txBody>
          </p:sp>
        </p:grpSp>
        <p:grpSp>
          <p:nvGrpSpPr>
            <p:cNvPr id="34" name="Group 54"/>
            <p:cNvGrpSpPr/>
            <p:nvPr/>
          </p:nvGrpSpPr>
          <p:grpSpPr>
            <a:xfrm>
              <a:off x="64801" y="590550"/>
              <a:ext cx="189199" cy="190554"/>
              <a:chOff x="2066926" y="2619376"/>
              <a:chExt cx="385762" cy="357188"/>
            </a:xfrm>
          </p:grpSpPr>
          <p:sp>
            <p:nvSpPr>
              <p:cNvPr id="64" name="Donut 63"/>
              <p:cNvSpPr/>
              <p:nvPr/>
            </p:nvSpPr>
            <p:spPr>
              <a:xfrm>
                <a:off x="2066926" y="2619376"/>
                <a:ext cx="385762" cy="357188"/>
              </a:xfrm>
              <a:prstGeom prst="donut">
                <a:avLst>
                  <a:gd name="adj" fmla="val 14199"/>
                </a:avLst>
              </a:prstGeom>
              <a:gradFill flip="none" rotWithShape="1">
                <a:gsLst>
                  <a:gs pos="49000">
                    <a:srgbClr val="FFFFCD"/>
                  </a:gs>
                  <a:gs pos="49000">
                    <a:srgbClr val="FAFD6B"/>
                  </a:gs>
                  <a:gs pos="81000">
                    <a:srgbClr val="FF03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113661" y="2673538"/>
                <a:ext cx="291401" cy="255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/>
              </a:p>
            </p:txBody>
          </p:sp>
        </p:grpSp>
        <p:grpSp>
          <p:nvGrpSpPr>
            <p:cNvPr id="45" name="Group 88"/>
            <p:cNvGrpSpPr/>
            <p:nvPr/>
          </p:nvGrpSpPr>
          <p:grpSpPr>
            <a:xfrm>
              <a:off x="19306" y="277443"/>
              <a:ext cx="3270205" cy="726852"/>
              <a:chOff x="19306" y="277443"/>
              <a:chExt cx="3270205" cy="726852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282816" y="293881"/>
                <a:ext cx="19527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 sz="800" dirty="0" smtClean="0">
                    <a:solidFill>
                      <a:schemeClr val="tx1">
                        <a:lumMod val="95000"/>
                      </a:schemeClr>
                    </a:solidFill>
                  </a:rPr>
                  <a:t>Influencing more than 40% of the network</a:t>
                </a:r>
                <a:endParaRPr lang="en-NZ" sz="800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81398" y="788851"/>
                <a:ext cx="300811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800" dirty="0" smtClean="0">
                    <a:solidFill>
                      <a:schemeClr val="tx1">
                        <a:lumMod val="95000"/>
                      </a:schemeClr>
                    </a:solidFill>
                  </a:rPr>
                  <a:t>Influencing 20% -30% of the network</a:t>
                </a:r>
                <a:endParaRPr lang="en-NZ" sz="800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91059" y="848346"/>
                <a:ext cx="132556" cy="12382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19306" y="277443"/>
                <a:ext cx="2144774" cy="719507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86459" y="570678"/>
                <a:ext cx="170110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 sz="800" dirty="0" smtClean="0">
                    <a:solidFill>
                      <a:schemeClr val="tx1">
                        <a:lumMod val="95000"/>
                      </a:schemeClr>
                    </a:solidFill>
                  </a:rPr>
                  <a:t>Influencing 30%-40% of the network</a:t>
                </a:r>
                <a:endParaRPr lang="en-NZ" sz="800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16459" y="866775"/>
                <a:ext cx="74041" cy="76821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/>
              </a:p>
            </p:txBody>
          </p:sp>
        </p:grpSp>
      </p:grpSp>
      <p:grpSp>
        <p:nvGrpSpPr>
          <p:cNvPr id="68" name="Group 70"/>
          <p:cNvGrpSpPr/>
          <p:nvPr/>
        </p:nvGrpSpPr>
        <p:grpSpPr>
          <a:xfrm>
            <a:off x="3687751" y="2671588"/>
            <a:ext cx="246626" cy="242434"/>
            <a:chOff x="185872" y="435410"/>
            <a:chExt cx="246626" cy="242434"/>
          </a:xfrm>
        </p:grpSpPr>
        <p:sp>
          <p:nvSpPr>
            <p:cNvPr id="69" name="Donut 68"/>
            <p:cNvSpPr/>
            <p:nvPr/>
          </p:nvSpPr>
          <p:spPr>
            <a:xfrm>
              <a:off x="185872" y="435410"/>
              <a:ext cx="246626" cy="242434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213750" y="473075"/>
              <a:ext cx="186300" cy="173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sp>
        <p:nvSpPr>
          <p:cNvPr id="74" name="Oval 73"/>
          <p:cNvSpPr/>
          <p:nvPr/>
        </p:nvSpPr>
        <p:spPr>
          <a:xfrm>
            <a:off x="1878463" y="2264264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grpSp>
        <p:nvGrpSpPr>
          <p:cNvPr id="75" name="Group 70"/>
          <p:cNvGrpSpPr/>
          <p:nvPr/>
        </p:nvGrpSpPr>
        <p:grpSpPr>
          <a:xfrm>
            <a:off x="2488089" y="2120603"/>
            <a:ext cx="246626" cy="242434"/>
            <a:chOff x="185872" y="435410"/>
            <a:chExt cx="246626" cy="242434"/>
          </a:xfrm>
        </p:grpSpPr>
        <p:sp>
          <p:nvSpPr>
            <p:cNvPr id="76" name="Donut 75"/>
            <p:cNvSpPr/>
            <p:nvPr/>
          </p:nvSpPr>
          <p:spPr>
            <a:xfrm>
              <a:off x="185872" y="435410"/>
              <a:ext cx="246626" cy="242434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13750" y="473075"/>
              <a:ext cx="186300" cy="173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grpSp>
        <p:nvGrpSpPr>
          <p:cNvPr id="78" name="Group 70"/>
          <p:cNvGrpSpPr/>
          <p:nvPr/>
        </p:nvGrpSpPr>
        <p:grpSpPr>
          <a:xfrm>
            <a:off x="3148490" y="2882603"/>
            <a:ext cx="246626" cy="242434"/>
            <a:chOff x="185872" y="435410"/>
            <a:chExt cx="246626" cy="242434"/>
          </a:xfrm>
        </p:grpSpPr>
        <p:sp>
          <p:nvSpPr>
            <p:cNvPr id="79" name="Donut 78"/>
            <p:cNvSpPr/>
            <p:nvPr/>
          </p:nvSpPr>
          <p:spPr>
            <a:xfrm>
              <a:off x="185872" y="435410"/>
              <a:ext cx="246626" cy="242434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213750" y="473075"/>
              <a:ext cx="186300" cy="173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grpSp>
        <p:nvGrpSpPr>
          <p:cNvPr id="81" name="Group 70"/>
          <p:cNvGrpSpPr/>
          <p:nvPr/>
        </p:nvGrpSpPr>
        <p:grpSpPr>
          <a:xfrm>
            <a:off x="3507997" y="3046726"/>
            <a:ext cx="246626" cy="242434"/>
            <a:chOff x="185872" y="435410"/>
            <a:chExt cx="246626" cy="242434"/>
          </a:xfrm>
        </p:grpSpPr>
        <p:sp>
          <p:nvSpPr>
            <p:cNvPr id="82" name="Donut 81"/>
            <p:cNvSpPr/>
            <p:nvPr/>
          </p:nvSpPr>
          <p:spPr>
            <a:xfrm>
              <a:off x="185872" y="435410"/>
              <a:ext cx="246626" cy="242434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213750" y="473075"/>
              <a:ext cx="186300" cy="173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sp>
        <p:nvSpPr>
          <p:cNvPr id="84" name="Oval 83"/>
          <p:cNvSpPr/>
          <p:nvPr/>
        </p:nvSpPr>
        <p:spPr>
          <a:xfrm>
            <a:off x="2583313" y="2730989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85" name="Oval 84"/>
          <p:cNvSpPr/>
          <p:nvPr/>
        </p:nvSpPr>
        <p:spPr>
          <a:xfrm>
            <a:off x="1789563" y="3365989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86" name="Oval 85"/>
          <p:cNvSpPr/>
          <p:nvPr/>
        </p:nvSpPr>
        <p:spPr>
          <a:xfrm>
            <a:off x="2894463" y="1841989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87" name="Oval 86"/>
          <p:cNvSpPr/>
          <p:nvPr/>
        </p:nvSpPr>
        <p:spPr>
          <a:xfrm>
            <a:off x="2889180" y="3172340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88" name="Oval 87"/>
          <p:cNvSpPr/>
          <p:nvPr/>
        </p:nvSpPr>
        <p:spPr>
          <a:xfrm>
            <a:off x="1923573" y="2755373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grpSp>
        <p:nvGrpSpPr>
          <p:cNvPr id="71" name="Group 70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72" name="Round Same Side Corner Rectangle 71">
              <a:hlinkClick r:id="rId12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3" name="Round Same Side Corner Rectangle 72">
              <a:hlinkClick r:id="rId13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89" name="Round Same Side Corner Rectangle 88">
              <a:hlinkClick r:id="rId14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90" name="Round Same Side Corner Rectangle 89">
              <a:hlinkClick r:id="rId15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91" name="Round Same Side Corner Rectangle 90">
              <a:hlinkClick r:id="rId16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ound Same Side Corner Rectangle 92">
              <a:hlinkClick r:id="rId17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94" name="Round Same Side Corner Rectangle 93">
              <a:hlinkClick r:id="rId18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96" name="Round Same Side Corner Rectangle 95">
              <a:hlinkClick r:id="rId19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97" name="Round Same Side Corner Rectangle 96">
              <a:hlinkClick r:id="rId20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98" name="Round Same Side Corner Rectangle 97">
              <a:hlinkClick r:id="rId21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CONNECTIONS FOR ADVICE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99" name="Round Same Side Corner Rectangle 98">
              <a:hlinkClick r:id="rId22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Howick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446704" y="531561"/>
            <a:ext cx="8229600" cy="736522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Advice connections in </a:t>
            </a:r>
            <a:r>
              <a:rPr lang="en-NZ" dirty="0" err="1" smtClean="0"/>
              <a:t>Howick</a:t>
            </a:r>
            <a:endParaRPr lang="en-NZ" dirty="0"/>
          </a:p>
        </p:txBody>
      </p:sp>
      <p:sp>
        <p:nvSpPr>
          <p:cNvPr id="25" name="Rectangle 2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31424" y="6428405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Where are the influential organisations?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21875" y="589670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u="sng" dirty="0" smtClean="0">
                <a:solidFill>
                  <a:schemeClr val="bg1"/>
                </a:solidFill>
              </a:rPr>
              <a:t>Place cursor on dots to explore sub networks</a:t>
            </a:r>
            <a:endParaRPr lang="en-NZ" sz="1600" u="sng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80862" y="616565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View in 3D</a:t>
            </a:r>
            <a:endParaRPr lang="en-NZ" sz="1600" dirty="0">
              <a:solidFill>
                <a:schemeClr val="bg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32" name="Rounded Rectangle 31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33" name="Rounded Rectangle 32">
              <a:hlinkClick r:id="rId4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HOWICK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4" name="Rounded Rectangle 33">
              <a:hlinkClick r:id="rId5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5" name="Rounded Rectangle 44">
              <a:hlinkClick r:id="rId6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6" name="Rounded Rectangle 45">
              <a:hlinkClick r:id="rId7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1" name="Rounded Rectangle 50">
              <a:hlinkClick r:id="rId8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2" name="Rounded Rectangle 51">
              <a:hlinkClick r:id="rId9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1" name="Rounded Rectangle 60">
              <a:hlinkClick r:id="rId10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2" name="Rounded Rectangle 61">
              <a:hlinkClick r:id="rId11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6" name="Round Same Side Corner Rectangle 35">
              <a:hlinkClick r:id="rId12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7" name="Round Same Side Corner Rectangle 36">
              <a:hlinkClick r:id="rId13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8" name="Round Same Side Corner Rectangle 37">
              <a:hlinkClick r:id="rId14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9" name="Round Same Side Corner Rectangle 38">
              <a:hlinkClick r:id="rId15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1" name="Round Same Side Corner Rectangle 40">
              <a:hlinkClick r:id="rId16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 Same Side Corner Rectangle 42">
              <a:hlinkClick r:id="rId17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4" name="Round Same Side Corner Rectangle 43">
              <a:hlinkClick r:id="rId18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4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65" name="Round Same Side Corner Rectangle 64">
              <a:hlinkClick r:id="rId19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6" name="Round Same Side Corner Rectangle 65">
              <a:hlinkClick r:id="rId20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7" name="Round Same Side Corner Rectangle 66">
              <a:hlinkClick r:id="rId21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CONNECTIONS FOR ADVICE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68" name="Round Same Side Corner Rectangle 67">
              <a:hlinkClick r:id="rId22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Manukau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446704" y="290166"/>
            <a:ext cx="8229600" cy="736522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Advice connections in </a:t>
            </a:r>
            <a:r>
              <a:rPr lang="en-NZ" dirty="0" err="1" smtClean="0"/>
              <a:t>Manukau</a:t>
            </a:r>
            <a:endParaRPr lang="en-NZ" dirty="0"/>
          </a:p>
        </p:txBody>
      </p:sp>
      <p:sp>
        <p:nvSpPr>
          <p:cNvPr id="25" name="Rectangle 2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31424" y="6428405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Where are the influential organisations?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21875" y="589670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u="sng" dirty="0" smtClean="0">
                <a:solidFill>
                  <a:schemeClr val="bg1"/>
                </a:solidFill>
              </a:rPr>
              <a:t>Place cursor on dots to explore sub networks</a:t>
            </a:r>
            <a:endParaRPr lang="en-NZ" sz="1600" u="sng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80862" y="616565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View in 3D</a:t>
            </a:r>
            <a:endParaRPr lang="en-NZ" sz="1600" dirty="0">
              <a:solidFill>
                <a:schemeClr val="bg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32" name="Rounded Rectangle 31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33" name="Rounded Rectangle 32">
              <a:hlinkClick r:id="rId4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4" name="Rounded Rectangle 33">
              <a:hlinkClick r:id="rId5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MANUKAU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5" name="Rounded Rectangle 44">
              <a:hlinkClick r:id="rId6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6" name="Rounded Rectangle 45">
              <a:hlinkClick r:id="rId7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1" name="Rounded Rectangle 50">
              <a:hlinkClick r:id="rId8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2" name="Rounded Rectangle 51">
              <a:hlinkClick r:id="rId9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1" name="Rounded Rectangle 60">
              <a:hlinkClick r:id="rId10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2" name="Rounded Rectangle 61">
              <a:hlinkClick r:id="rId11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6" name="Round Same Side Corner Rectangle 35">
              <a:hlinkClick r:id="rId12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7" name="Round Same Side Corner Rectangle 36">
              <a:hlinkClick r:id="rId13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8" name="Round Same Side Corner Rectangle 37">
              <a:hlinkClick r:id="rId14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9" name="Round Same Side Corner Rectangle 38">
              <a:hlinkClick r:id="rId15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1" name="Round Same Side Corner Rectangle 40">
              <a:hlinkClick r:id="rId16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 Same Side Corner Rectangle 42">
              <a:hlinkClick r:id="rId17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4" name="Round Same Side Corner Rectangle 43">
              <a:hlinkClick r:id="rId18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4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65" name="Round Same Side Corner Rectangle 64">
              <a:hlinkClick r:id="rId19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6" name="Round Same Side Corner Rectangle 65">
              <a:hlinkClick r:id="rId20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7" name="Round Same Side Corner Rectangle 66">
              <a:hlinkClick r:id="rId21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CONNECTIONS FOR ADVICE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68" name="Round Same Side Corner Rectangle 67">
              <a:hlinkClick r:id="rId22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Mangakieki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446704" y="429151"/>
            <a:ext cx="8229600" cy="736522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Advice connections in </a:t>
            </a:r>
            <a:r>
              <a:rPr lang="en-NZ" dirty="0" err="1" smtClean="0"/>
              <a:t>Manugakiekie</a:t>
            </a:r>
            <a:endParaRPr lang="en-NZ" dirty="0"/>
          </a:p>
        </p:txBody>
      </p:sp>
      <p:sp>
        <p:nvSpPr>
          <p:cNvPr id="25" name="Rectangle 2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31424" y="6428405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Where are the influential organisations?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21875" y="589670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u="sng" dirty="0" smtClean="0">
                <a:solidFill>
                  <a:schemeClr val="bg1"/>
                </a:solidFill>
              </a:rPr>
              <a:t>Place cursor on dots to explore sub networks</a:t>
            </a:r>
            <a:endParaRPr lang="en-NZ" sz="1600" u="sng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80862" y="616565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View in 3D</a:t>
            </a:r>
            <a:endParaRPr lang="en-NZ" sz="1600" dirty="0">
              <a:solidFill>
                <a:schemeClr val="bg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32" name="Rounded Rectangle 31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33" name="Rounded Rectangle 32">
              <a:hlinkClick r:id="rId4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4" name="Rounded Rectangle 33">
              <a:hlinkClick r:id="rId5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5" name="Rounded Rectangle 44">
              <a:hlinkClick r:id="rId6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MAUNGAKIEKIE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6" name="Rounded Rectangle 45">
              <a:hlinkClick r:id="rId7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1" name="Rounded Rectangle 50">
              <a:hlinkClick r:id="rId8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2" name="Rounded Rectangle 51">
              <a:hlinkClick r:id="rId9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1" name="Rounded Rectangle 60">
              <a:hlinkClick r:id="rId10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2" name="Rounded Rectangle 61">
              <a:hlinkClick r:id="rId11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6" name="Round Same Side Corner Rectangle 35">
              <a:hlinkClick r:id="rId12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7" name="Round Same Side Corner Rectangle 36">
              <a:hlinkClick r:id="rId13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8" name="Round Same Side Corner Rectangle 37">
              <a:hlinkClick r:id="rId14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9" name="Round Same Side Corner Rectangle 38">
              <a:hlinkClick r:id="rId15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1" name="Round Same Side Corner Rectangle 40">
              <a:hlinkClick r:id="rId16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 Same Side Corner Rectangle 42">
              <a:hlinkClick r:id="rId17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4" name="Round Same Side Corner Rectangle 43">
              <a:hlinkClick r:id="rId18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4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65" name="Round Same Side Corner Rectangle 64">
              <a:hlinkClick r:id="rId19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6" name="Round Same Side Corner Rectangle 65">
              <a:hlinkClick r:id="rId20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7" name="Round Same Side Corner Rectangle 66">
              <a:hlinkClick r:id="rId21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CONNECTIONS FOR ADVICE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68" name="Round Same Side Corner Rectangle 67">
              <a:hlinkClick r:id="rId22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Albert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446704" y="619341"/>
            <a:ext cx="8229600" cy="736522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Advice connections in Albert-Eden-</a:t>
            </a:r>
            <a:r>
              <a:rPr lang="en-NZ" dirty="0" err="1" smtClean="0"/>
              <a:t>Roskill</a:t>
            </a:r>
            <a:endParaRPr lang="en-NZ" dirty="0"/>
          </a:p>
        </p:txBody>
      </p:sp>
      <p:sp>
        <p:nvSpPr>
          <p:cNvPr id="25" name="Rectangle 2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31424" y="6428405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Where are the influential organisations?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21875" y="589670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u="sng" dirty="0" smtClean="0">
                <a:solidFill>
                  <a:schemeClr val="bg1"/>
                </a:solidFill>
              </a:rPr>
              <a:t>Place cursor on dots to explore sub networks</a:t>
            </a:r>
            <a:endParaRPr lang="en-NZ" sz="1600" u="sng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80862" y="616565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View in 3D</a:t>
            </a:r>
            <a:endParaRPr lang="en-NZ" sz="1600" dirty="0">
              <a:solidFill>
                <a:schemeClr val="bg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32" name="Rounded Rectangle 31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33" name="Rounded Rectangle 32">
              <a:hlinkClick r:id="rId4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4" name="Rounded Rectangle 33">
              <a:hlinkClick r:id="rId5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5" name="Rounded Rectangle 44">
              <a:hlinkClick r:id="rId6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6" name="Rounded Rectangle 45">
              <a:hlinkClick r:id="rId7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/EDEN/ROSKILL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1" name="Rounded Rectangle 50">
              <a:hlinkClick r:id="rId8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2" name="Rounded Rectangle 51">
              <a:hlinkClick r:id="rId9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1" name="Rounded Rectangle 60">
              <a:hlinkClick r:id="rId10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2" name="Rounded Rectangle 61">
              <a:hlinkClick r:id="rId11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6" name="Round Same Side Corner Rectangle 35">
              <a:hlinkClick r:id="rId12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7" name="Round Same Side Corner Rectangle 36">
              <a:hlinkClick r:id="rId13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8" name="Round Same Side Corner Rectangle 37">
              <a:hlinkClick r:id="rId14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9" name="Round Same Side Corner Rectangle 38">
              <a:hlinkClick r:id="rId15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1" name="Round Same Side Corner Rectangle 40">
              <a:hlinkClick r:id="rId16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 Same Side Corner Rectangle 42">
              <a:hlinkClick r:id="rId17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4" name="Round Same Side Corner Rectangle 43">
              <a:hlinkClick r:id="rId18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4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65" name="Round Same Side Corner Rectangle 64">
              <a:hlinkClick r:id="rId19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6" name="Round Same Side Corner Rectangle 65">
              <a:hlinkClick r:id="rId20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7" name="Round Same Side Corner Rectangle 66">
              <a:hlinkClick r:id="rId21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CONNECTIONS FOR ADVICE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68" name="Round Same Side Corner Rectangle 67">
              <a:hlinkClick r:id="rId22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Orakei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446704" y="531561"/>
            <a:ext cx="8229600" cy="736522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Advice connections in </a:t>
            </a:r>
            <a:r>
              <a:rPr lang="en-NZ" dirty="0" err="1" smtClean="0"/>
              <a:t>Orakie</a:t>
            </a:r>
            <a:endParaRPr lang="en-NZ" dirty="0"/>
          </a:p>
        </p:txBody>
      </p:sp>
      <p:sp>
        <p:nvSpPr>
          <p:cNvPr id="25" name="Rectangle 2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31424" y="6428405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Where are the influential organisations?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21875" y="589670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u="sng" dirty="0" smtClean="0">
                <a:solidFill>
                  <a:schemeClr val="bg1"/>
                </a:solidFill>
              </a:rPr>
              <a:t>Place cursor on dots to explore sub networks</a:t>
            </a:r>
            <a:endParaRPr lang="en-NZ" sz="1600" u="sng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80862" y="616565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View in 3D</a:t>
            </a:r>
            <a:endParaRPr lang="en-NZ" sz="1600" dirty="0">
              <a:solidFill>
                <a:schemeClr val="bg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32" name="Rounded Rectangle 31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33" name="Rounded Rectangle 32">
              <a:hlinkClick r:id="rId4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4" name="Rounded Rectangle 33">
              <a:hlinkClick r:id="rId5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5" name="Rounded Rectangle 44">
              <a:hlinkClick r:id="rId6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6" name="Rounded Rectangle 45">
              <a:hlinkClick r:id="rId7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1" name="Rounded Rectangle 50">
              <a:hlinkClick r:id="rId8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ORAKIE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2" name="Rounded Rectangle 51">
              <a:hlinkClick r:id="rId9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1" name="Rounded Rectangle 60">
              <a:hlinkClick r:id="rId10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2" name="Rounded Rectangle 61">
              <a:hlinkClick r:id="rId11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6" name="Round Same Side Corner Rectangle 35">
              <a:hlinkClick r:id="rId12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7" name="Round Same Side Corner Rectangle 36">
              <a:hlinkClick r:id="rId13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8" name="Round Same Side Corner Rectangle 37">
              <a:hlinkClick r:id="rId14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9" name="Round Same Side Corner Rectangle 38">
              <a:hlinkClick r:id="rId15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1" name="Round Same Side Corner Rectangle 40">
              <a:hlinkClick r:id="rId16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 Same Side Corner Rectangle 42">
              <a:hlinkClick r:id="rId17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4" name="Round Same Side Corner Rectangle 43">
              <a:hlinkClick r:id="rId18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4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65" name="Round Same Side Corner Rectangle 64">
              <a:hlinkClick r:id="rId19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6" name="Round Same Side Corner Rectangle 65">
              <a:hlinkClick r:id="rId20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7" name="Round Same Side Corner Rectangle 66">
              <a:hlinkClick r:id="rId21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CONNECTIONS FOR ADVICE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68" name="Round Same Side Corner Rectangle 67">
              <a:hlinkClick r:id="rId22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Waitaker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446704" y="531561"/>
            <a:ext cx="8229600" cy="736522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Advice connections in </a:t>
            </a:r>
            <a:r>
              <a:rPr lang="en-NZ" dirty="0" err="1" smtClean="0"/>
              <a:t>Waitakere</a:t>
            </a:r>
            <a:endParaRPr lang="en-NZ" dirty="0"/>
          </a:p>
        </p:txBody>
      </p:sp>
      <p:sp>
        <p:nvSpPr>
          <p:cNvPr id="25" name="Rectangle 2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31424" y="6428405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Where are the influential organisations?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21875" y="589670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u="sng" dirty="0" smtClean="0">
                <a:solidFill>
                  <a:schemeClr val="bg1"/>
                </a:solidFill>
              </a:rPr>
              <a:t>Place cursor on dots to explore sub networks</a:t>
            </a:r>
            <a:endParaRPr lang="en-NZ" sz="1600" u="sng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80862" y="616565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View in 3D</a:t>
            </a:r>
            <a:endParaRPr lang="en-NZ" sz="1600" dirty="0">
              <a:solidFill>
                <a:schemeClr val="bg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32" name="Rounded Rectangle 31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33" name="Rounded Rectangle 32">
              <a:hlinkClick r:id="rId4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4" name="Rounded Rectangle 33">
              <a:hlinkClick r:id="rId5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5" name="Rounded Rectangle 44">
              <a:hlinkClick r:id="rId6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6" name="Rounded Rectangle 45">
              <a:hlinkClick r:id="rId7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1" name="Rounded Rectangle 50">
              <a:hlinkClick r:id="rId8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2" name="Rounded Rectangle 51">
              <a:hlinkClick r:id="rId9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WAITAKERE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1" name="Rounded Rectangle 60">
              <a:hlinkClick r:id="rId10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2" name="Rounded Rectangle 61">
              <a:hlinkClick r:id="rId11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6" name="Round Same Side Corner Rectangle 35">
              <a:hlinkClick r:id="rId12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7" name="Round Same Side Corner Rectangle 36">
              <a:hlinkClick r:id="rId13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8" name="Round Same Side Corner Rectangle 37">
              <a:hlinkClick r:id="rId14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9" name="Round Same Side Corner Rectangle 38">
              <a:hlinkClick r:id="rId15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1" name="Round Same Side Corner Rectangle 40">
              <a:hlinkClick r:id="rId16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 Same Side Corner Rectangle 42">
              <a:hlinkClick r:id="rId17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4" name="Round Same Side Corner Rectangle 43">
              <a:hlinkClick r:id="rId18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4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65" name="Round Same Side Corner Rectangle 64">
              <a:hlinkClick r:id="rId19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6" name="Round Same Side Corner Rectangle 65">
              <a:hlinkClick r:id="rId20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7" name="Round Same Side Corner Rectangle 66">
              <a:hlinkClick r:id="rId21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CONNECTIONS FOR ADVICE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68" name="Round Same Side Corner Rectangle 67">
              <a:hlinkClick r:id="rId22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Waitemata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446704" y="465726"/>
            <a:ext cx="8229600" cy="736522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Advice connections in </a:t>
            </a:r>
            <a:r>
              <a:rPr lang="en-NZ" dirty="0" err="1" smtClean="0"/>
              <a:t>Waitemata</a:t>
            </a:r>
            <a:endParaRPr lang="en-NZ" dirty="0"/>
          </a:p>
        </p:txBody>
      </p:sp>
      <p:sp>
        <p:nvSpPr>
          <p:cNvPr id="25" name="Rectangle 2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31424" y="6428405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Where are the influential organisations?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21875" y="589670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u="sng" dirty="0" smtClean="0">
                <a:solidFill>
                  <a:schemeClr val="bg1"/>
                </a:solidFill>
              </a:rPr>
              <a:t>Place cursor on dots to explore sub networks</a:t>
            </a:r>
            <a:endParaRPr lang="en-NZ" sz="1600" u="sng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80862" y="616565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View in 3D</a:t>
            </a:r>
            <a:endParaRPr lang="en-NZ" sz="1600" dirty="0">
              <a:solidFill>
                <a:schemeClr val="bg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32" name="Rounded Rectangle 31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33" name="Rounded Rectangle 32">
              <a:hlinkClick r:id="rId4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4" name="Rounded Rectangle 33">
              <a:hlinkClick r:id="rId5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5" name="Rounded Rectangle 44">
              <a:hlinkClick r:id="rId6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6" name="Rounded Rectangle 45">
              <a:hlinkClick r:id="rId7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1" name="Rounded Rectangle 50">
              <a:hlinkClick r:id="rId8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2" name="Rounded Rectangle 51">
              <a:hlinkClick r:id="rId9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1" name="Rounded Rectangle 60">
              <a:hlinkClick r:id="rId10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WAITEMATA &amp; GULF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2" name="Rounded Rectangle 61">
              <a:hlinkClick r:id="rId11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6" name="Round Same Side Corner Rectangle 35">
              <a:hlinkClick r:id="rId12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7" name="Round Same Side Corner Rectangle 36">
              <a:hlinkClick r:id="rId13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8" name="Round Same Side Corner Rectangle 37">
              <a:hlinkClick r:id="rId14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9" name="Round Same Side Corner Rectangle 38">
              <a:hlinkClick r:id="rId15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1" name="Round Same Side Corner Rectangle 40">
              <a:hlinkClick r:id="rId16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 Same Side Corner Rectangle 42">
              <a:hlinkClick r:id="rId17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4" name="Round Same Side Corner Rectangle 43">
              <a:hlinkClick r:id="rId18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4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65" name="Round Same Side Corner Rectangle 64">
              <a:hlinkClick r:id="rId19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6" name="Round Same Side Corner Rectangle 65">
              <a:hlinkClick r:id="rId20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7" name="Round Same Side Corner Rectangle 66">
              <a:hlinkClick r:id="rId21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CONNECTIONS FOR ADVICE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68" name="Round Same Side Corner Rectangle 67">
              <a:hlinkClick r:id="rId22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Whau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446704" y="531561"/>
            <a:ext cx="8229600" cy="736522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Advice connections in Whau</a:t>
            </a:r>
            <a:endParaRPr lang="en-NZ" dirty="0"/>
          </a:p>
        </p:txBody>
      </p:sp>
      <p:sp>
        <p:nvSpPr>
          <p:cNvPr id="25" name="Rectangle 2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31424" y="6428405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Where are the influential organisations?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21875" y="589670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u="sng" dirty="0" smtClean="0">
                <a:solidFill>
                  <a:schemeClr val="bg1"/>
                </a:solidFill>
              </a:rPr>
              <a:t>Place cursor on dots to explore sub networks</a:t>
            </a:r>
            <a:endParaRPr lang="en-NZ" sz="1600" u="sng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80862" y="616565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View in 3D</a:t>
            </a:r>
            <a:endParaRPr lang="en-NZ" sz="1600" dirty="0">
              <a:solidFill>
                <a:schemeClr val="bg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32" name="Rounded Rectangle 31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33" name="Rounded Rectangle 32">
              <a:hlinkClick r:id="rId4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4" name="Rounded Rectangle 33">
              <a:hlinkClick r:id="rId5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5" name="Rounded Rectangle 44">
              <a:hlinkClick r:id="rId6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6" name="Rounded Rectangle 45">
              <a:hlinkClick r:id="rId7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1" name="Rounded Rectangle 50">
              <a:hlinkClick r:id="rId8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2" name="Rounded Rectangle 51">
              <a:hlinkClick r:id="rId9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1" name="Rounded Rectangle 60">
              <a:hlinkClick r:id="rId10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62" name="Rounded Rectangle 61">
              <a:hlinkClick r:id="rId11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WHAU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6" name="Round Same Side Corner Rectangle 35">
              <a:hlinkClick r:id="rId12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7" name="Round Same Side Corner Rectangle 36">
              <a:hlinkClick r:id="rId13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8" name="Round Same Side Corner Rectangle 37">
              <a:hlinkClick r:id="rId14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9" name="Round Same Side Corner Rectangle 38">
              <a:hlinkClick r:id="rId15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1" name="Round Same Side Corner Rectangle 40">
              <a:hlinkClick r:id="rId16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 Same Side Corner Rectangle 42">
              <a:hlinkClick r:id="rId17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4" name="Round Same Side Corner Rectangle 43">
              <a:hlinkClick r:id="rId18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4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65" name="Round Same Side Corner Rectangle 64">
              <a:hlinkClick r:id="rId19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6" name="Round Same Side Corner Rectangle 65">
              <a:hlinkClick r:id="rId20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7" name="Round Same Side Corner Rectangle 66">
              <a:hlinkClick r:id="rId21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CONNECTIONS FOR ADVICE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68" name="Round Same Side Corner Rectangle 67">
              <a:hlinkClick r:id="rId22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COLLABORATION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62"/>
          <p:cNvSpPr>
            <a:spLocks noGrp="1"/>
          </p:cNvSpPr>
          <p:nvPr>
            <p:ph type="title"/>
          </p:nvPr>
        </p:nvSpPr>
        <p:spPr>
          <a:xfrm>
            <a:off x="469900" y="1709738"/>
            <a:ext cx="8229600" cy="1143000"/>
          </a:xfrm>
        </p:spPr>
        <p:txBody>
          <a:bodyPr/>
          <a:lstStyle/>
          <a:p>
            <a:r>
              <a:rPr lang="en-NZ" dirty="0" smtClean="0"/>
              <a:t>Collaboration connections</a:t>
            </a:r>
            <a:endParaRPr lang="en-NZ" dirty="0"/>
          </a:p>
        </p:txBody>
      </p:sp>
      <p:pic>
        <p:nvPicPr>
          <p:cNvPr id="45" name="Picture 44" descr="Total collaboration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25" name="Rectangle 2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31424" y="6428405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Where are the influential organisations?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21875" y="589670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u="sng" dirty="0" smtClean="0">
                <a:solidFill>
                  <a:schemeClr val="bg1"/>
                </a:solidFill>
              </a:rPr>
              <a:t>Place cursor on dots to explore sub networks</a:t>
            </a:r>
            <a:endParaRPr lang="en-NZ" sz="1600" u="sng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80862" y="616565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View in 3D</a:t>
            </a:r>
            <a:endParaRPr lang="en-NZ" sz="1600" dirty="0">
              <a:solidFill>
                <a:schemeClr val="bg1"/>
              </a:solidFill>
            </a:endParaRPr>
          </a:p>
        </p:txBody>
      </p:sp>
      <p:grpSp>
        <p:nvGrpSpPr>
          <p:cNvPr id="46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47" name="Round Same Side Corner Rectangle 46">
              <a:hlinkClick r:id="rId4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48" name="Round Same Side Corner Rectangle 47">
              <a:hlinkClick r:id="rId5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49" name="Round Same Side Corner Rectangle 48">
              <a:hlinkClick r:id="rId6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50" name="Round Same Side Corner Rectangle 49">
              <a:hlinkClick r:id="rId7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COLLABORATION CONNECTIONS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35" name="Rounded Rectangle 34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36" name="Rounded Rectangle 35">
              <a:hlinkClick r:id="rId8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7" name="Rounded Rectangle 36">
              <a:hlinkClick r:id="rId9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8" name="Rounded Rectangle 37">
              <a:hlinkClick r:id="rId10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9" name="Rounded Rectangle 38">
              <a:hlinkClick r:id="rId11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1" name="Rounded Rectangle 40">
              <a:hlinkClick r:id="rId12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2" name="Rounded Rectangle 41">
              <a:hlinkClick r:id="rId13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3" name="Rounded Rectangle 42">
              <a:hlinkClick r:id="rId14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4" name="Rounded Rectangle 43">
              <a:hlinkClick r:id="rId15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4" name="Title 39"/>
          <p:cNvSpPr txBox="1">
            <a:spLocks/>
          </p:cNvSpPr>
          <p:nvPr/>
        </p:nvSpPr>
        <p:spPr>
          <a:xfrm>
            <a:off x="757016" y="307824"/>
            <a:ext cx="8229600" cy="719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Collaboration connections</a:t>
            </a:r>
            <a:endParaRPr kumimoji="0" lang="en-N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5" name="Rounded Rectangle 64">
            <a:hlinkHover r:id="" action="ppaction://hlinkshowjump?jump=nextslide"/>
          </p:cNvPr>
          <p:cNvSpPr/>
          <p:nvPr/>
        </p:nvSpPr>
        <p:spPr>
          <a:xfrm>
            <a:off x="7764780" y="2743200"/>
            <a:ext cx="1287780" cy="4191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/>
              <a:t>PLACE CURSOR HERE TO VIEW </a:t>
            </a:r>
            <a:r>
              <a:rPr lang="en-NZ" sz="900" i="1" dirty="0" smtClean="0"/>
              <a:t>INFLUENTIAL</a:t>
            </a:r>
            <a:r>
              <a:rPr lang="en-NZ" sz="900" dirty="0" smtClean="0"/>
              <a:t> PHARMACIES</a:t>
            </a:r>
            <a:endParaRPr lang="en-NZ" sz="9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40" name="Round Same Side Corner Rectangle 39">
              <a:hlinkClick r:id="rId16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1" name="Round Same Side Corner Rectangle 50">
              <a:hlinkClick r:id="rId17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1" name="Round Same Side Corner Rectangle 60">
              <a:hlinkClick r:id="rId18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2" name="Round Same Side Corner Rectangle 61">
              <a:hlinkClick r:id="rId19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6" name="Round Same Side Corner Rectangle 65">
              <a:hlinkClick r:id="rId20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ound Same Side Corner Rectangle 67">
              <a:hlinkClick r:id="rId21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9" name="Round Same Side Corner Rectangle 68">
              <a:hlinkClick r:id="rId22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Social Network Analysis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 smtClean="0"/>
              <a:t>Social relationships described in terms of network theory</a:t>
            </a:r>
          </a:p>
          <a:p>
            <a:endParaRPr lang="en-NZ" dirty="0" smtClean="0"/>
          </a:p>
          <a:p>
            <a:r>
              <a:rPr lang="en-NZ" dirty="0" smtClean="0"/>
              <a:t>Network connections and influence (nodes and ties)</a:t>
            </a:r>
          </a:p>
          <a:p>
            <a:endParaRPr lang="en-NZ" dirty="0" smtClean="0"/>
          </a:p>
          <a:p>
            <a:r>
              <a:rPr lang="en-NZ" dirty="0" smtClean="0"/>
              <a:t>Description, strength and dynamics of social networks</a:t>
            </a:r>
          </a:p>
          <a:p>
            <a:endParaRPr lang="en-NZ" dirty="0" smtClean="0"/>
          </a:p>
          <a:p>
            <a:r>
              <a:rPr lang="en-NZ" dirty="0" smtClean="0"/>
              <a:t>Commonly visualised as socio-grams</a:t>
            </a:r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Total collaboration.emf">
            <a:hlinkHover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757016" y="307824"/>
            <a:ext cx="8229600" cy="719269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Collaboration connections</a:t>
            </a:r>
            <a:endParaRPr lang="en-NZ" dirty="0"/>
          </a:p>
        </p:txBody>
      </p:sp>
      <p:sp>
        <p:nvSpPr>
          <p:cNvPr id="25" name="Rectangle 2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31424" y="6428405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Where are the influential organisations?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80862" y="616565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View in 3D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764780" y="2743200"/>
            <a:ext cx="1287780" cy="4191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/>
              <a:t>PLACE CURSOR HERE TO VIEW </a:t>
            </a:r>
            <a:r>
              <a:rPr lang="en-NZ" sz="900" i="1" dirty="0" smtClean="0"/>
              <a:t>INFLUENTIAL</a:t>
            </a:r>
            <a:r>
              <a:rPr lang="en-NZ" sz="900" dirty="0" smtClean="0"/>
              <a:t> PHARMACIES</a:t>
            </a:r>
            <a:endParaRPr lang="en-NZ" sz="9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19306" y="277443"/>
            <a:ext cx="3270205" cy="726852"/>
            <a:chOff x="19306" y="277443"/>
            <a:chExt cx="3270205" cy="726852"/>
          </a:xfrm>
        </p:grpSpPr>
        <p:grpSp>
          <p:nvGrpSpPr>
            <p:cNvPr id="33" name="Group 70"/>
            <p:cNvGrpSpPr/>
            <p:nvPr/>
          </p:nvGrpSpPr>
          <p:grpSpPr>
            <a:xfrm>
              <a:off x="46172" y="295710"/>
              <a:ext cx="246626" cy="242434"/>
              <a:chOff x="185872" y="435410"/>
              <a:chExt cx="246626" cy="242434"/>
            </a:xfrm>
          </p:grpSpPr>
          <p:sp>
            <p:nvSpPr>
              <p:cNvPr id="67" name="Donut 66"/>
              <p:cNvSpPr/>
              <p:nvPr/>
            </p:nvSpPr>
            <p:spPr>
              <a:xfrm>
                <a:off x="185872" y="435410"/>
                <a:ext cx="246626" cy="242434"/>
              </a:xfrm>
              <a:prstGeom prst="donut">
                <a:avLst>
                  <a:gd name="adj" fmla="val 14199"/>
                </a:avLst>
              </a:prstGeom>
              <a:gradFill flip="none" rotWithShape="1">
                <a:gsLst>
                  <a:gs pos="49000">
                    <a:srgbClr val="FFFFCD"/>
                  </a:gs>
                  <a:gs pos="49000">
                    <a:srgbClr val="FAFD6B"/>
                  </a:gs>
                  <a:gs pos="81000">
                    <a:srgbClr val="FF03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13750" y="473075"/>
                <a:ext cx="186300" cy="1733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/>
              </a:p>
            </p:txBody>
          </p:sp>
        </p:grpSp>
        <p:grpSp>
          <p:nvGrpSpPr>
            <p:cNvPr id="34" name="Group 54"/>
            <p:cNvGrpSpPr/>
            <p:nvPr/>
          </p:nvGrpSpPr>
          <p:grpSpPr>
            <a:xfrm>
              <a:off x="64801" y="590550"/>
              <a:ext cx="189199" cy="190554"/>
              <a:chOff x="2066926" y="2619376"/>
              <a:chExt cx="385762" cy="357188"/>
            </a:xfrm>
          </p:grpSpPr>
          <p:sp>
            <p:nvSpPr>
              <p:cNvPr id="65" name="Donut 64"/>
              <p:cNvSpPr/>
              <p:nvPr/>
            </p:nvSpPr>
            <p:spPr>
              <a:xfrm>
                <a:off x="2066926" y="2619376"/>
                <a:ext cx="385762" cy="357188"/>
              </a:xfrm>
              <a:prstGeom prst="donut">
                <a:avLst>
                  <a:gd name="adj" fmla="val 14199"/>
                </a:avLst>
              </a:prstGeom>
              <a:gradFill flip="none" rotWithShape="1">
                <a:gsLst>
                  <a:gs pos="49000">
                    <a:srgbClr val="FFFFCD"/>
                  </a:gs>
                  <a:gs pos="49000">
                    <a:srgbClr val="FAFD6B"/>
                  </a:gs>
                  <a:gs pos="81000">
                    <a:srgbClr val="FF03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113661" y="2673538"/>
                <a:ext cx="291401" cy="2554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/>
              </a:p>
            </p:txBody>
          </p:sp>
        </p:grpSp>
        <p:grpSp>
          <p:nvGrpSpPr>
            <p:cNvPr id="46" name="Group 88"/>
            <p:cNvGrpSpPr/>
            <p:nvPr/>
          </p:nvGrpSpPr>
          <p:grpSpPr>
            <a:xfrm>
              <a:off x="19306" y="277443"/>
              <a:ext cx="3270205" cy="726852"/>
              <a:chOff x="19306" y="277443"/>
              <a:chExt cx="3270205" cy="726852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282816" y="293881"/>
                <a:ext cx="195277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 sz="800" dirty="0" smtClean="0">
                    <a:solidFill>
                      <a:schemeClr val="tx1">
                        <a:lumMod val="95000"/>
                      </a:schemeClr>
                    </a:solidFill>
                  </a:rPr>
                  <a:t>Influencing more than 40% of the network</a:t>
                </a:r>
                <a:endParaRPr lang="en-NZ" sz="800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81398" y="788851"/>
                <a:ext cx="300811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Z" sz="800" dirty="0" smtClean="0">
                    <a:solidFill>
                      <a:schemeClr val="tx1">
                        <a:lumMod val="95000"/>
                      </a:schemeClr>
                    </a:solidFill>
                  </a:rPr>
                  <a:t>Influencing 20% -30% of the network</a:t>
                </a:r>
                <a:endParaRPr lang="en-NZ" sz="800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91059" y="848346"/>
                <a:ext cx="132556" cy="12382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19306" y="277443"/>
                <a:ext cx="2144774" cy="719507"/>
              </a:xfrm>
              <a:prstGeom prst="round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86459" y="570678"/>
                <a:ext cx="170110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 sz="800" dirty="0" smtClean="0">
                    <a:solidFill>
                      <a:schemeClr val="tx1">
                        <a:lumMod val="95000"/>
                      </a:schemeClr>
                    </a:solidFill>
                  </a:rPr>
                  <a:t>Influencing 30%-40% of the network</a:t>
                </a:r>
                <a:endParaRPr lang="en-NZ" sz="800" dirty="0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16459" y="866775"/>
                <a:ext cx="74041" cy="76821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 sz="1000"/>
              </a:p>
            </p:txBody>
          </p:sp>
        </p:grpSp>
      </p:grpSp>
      <p:grpSp>
        <p:nvGrpSpPr>
          <p:cNvPr id="69" name="Group 70"/>
          <p:cNvGrpSpPr/>
          <p:nvPr/>
        </p:nvGrpSpPr>
        <p:grpSpPr>
          <a:xfrm>
            <a:off x="2507432" y="2141020"/>
            <a:ext cx="246626" cy="242434"/>
            <a:chOff x="185872" y="435410"/>
            <a:chExt cx="246626" cy="242434"/>
          </a:xfrm>
        </p:grpSpPr>
        <p:sp>
          <p:nvSpPr>
            <p:cNvPr id="70" name="Donut 69"/>
            <p:cNvSpPr/>
            <p:nvPr/>
          </p:nvSpPr>
          <p:spPr>
            <a:xfrm>
              <a:off x="185872" y="435410"/>
              <a:ext cx="246626" cy="242434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13750" y="473075"/>
              <a:ext cx="186300" cy="173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grpSp>
        <p:nvGrpSpPr>
          <p:cNvPr id="72" name="Group 54"/>
          <p:cNvGrpSpPr/>
          <p:nvPr/>
        </p:nvGrpSpPr>
        <p:grpSpPr>
          <a:xfrm>
            <a:off x="1841531" y="2717800"/>
            <a:ext cx="189199" cy="190554"/>
            <a:chOff x="2066926" y="2619376"/>
            <a:chExt cx="385762" cy="357188"/>
          </a:xfrm>
        </p:grpSpPr>
        <p:sp>
          <p:nvSpPr>
            <p:cNvPr id="73" name="Donut 72"/>
            <p:cNvSpPr/>
            <p:nvPr/>
          </p:nvSpPr>
          <p:spPr>
            <a:xfrm>
              <a:off x="2066926" y="2619376"/>
              <a:ext cx="385762" cy="357188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2113661" y="2673538"/>
              <a:ext cx="291401" cy="255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grpSp>
        <p:nvGrpSpPr>
          <p:cNvPr id="76" name="Group 70"/>
          <p:cNvGrpSpPr/>
          <p:nvPr/>
        </p:nvGrpSpPr>
        <p:grpSpPr>
          <a:xfrm>
            <a:off x="3694882" y="2680770"/>
            <a:ext cx="246626" cy="242434"/>
            <a:chOff x="185872" y="435410"/>
            <a:chExt cx="246626" cy="242434"/>
          </a:xfrm>
        </p:grpSpPr>
        <p:sp>
          <p:nvSpPr>
            <p:cNvPr id="77" name="Donut 76"/>
            <p:cNvSpPr/>
            <p:nvPr/>
          </p:nvSpPr>
          <p:spPr>
            <a:xfrm>
              <a:off x="185872" y="435410"/>
              <a:ext cx="246626" cy="242434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213750" y="473075"/>
              <a:ext cx="186300" cy="173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grpSp>
        <p:nvGrpSpPr>
          <p:cNvPr id="79" name="Group 70"/>
          <p:cNvGrpSpPr/>
          <p:nvPr/>
        </p:nvGrpSpPr>
        <p:grpSpPr>
          <a:xfrm>
            <a:off x="3142432" y="2877620"/>
            <a:ext cx="246626" cy="242434"/>
            <a:chOff x="185872" y="435410"/>
            <a:chExt cx="246626" cy="242434"/>
          </a:xfrm>
        </p:grpSpPr>
        <p:sp>
          <p:nvSpPr>
            <p:cNvPr id="80" name="Donut 79"/>
            <p:cNvSpPr/>
            <p:nvPr/>
          </p:nvSpPr>
          <p:spPr>
            <a:xfrm>
              <a:off x="185872" y="435410"/>
              <a:ext cx="246626" cy="242434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213750" y="473075"/>
              <a:ext cx="186300" cy="173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grpSp>
        <p:nvGrpSpPr>
          <p:cNvPr id="82" name="Group 70"/>
          <p:cNvGrpSpPr/>
          <p:nvPr/>
        </p:nvGrpSpPr>
        <p:grpSpPr>
          <a:xfrm>
            <a:off x="3504382" y="3030020"/>
            <a:ext cx="246626" cy="242434"/>
            <a:chOff x="185872" y="435410"/>
            <a:chExt cx="246626" cy="242434"/>
          </a:xfrm>
        </p:grpSpPr>
        <p:sp>
          <p:nvSpPr>
            <p:cNvPr id="83" name="Donut 82"/>
            <p:cNvSpPr/>
            <p:nvPr/>
          </p:nvSpPr>
          <p:spPr>
            <a:xfrm>
              <a:off x="185872" y="435410"/>
              <a:ext cx="246626" cy="242434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213750" y="473075"/>
              <a:ext cx="186300" cy="173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sp>
        <p:nvSpPr>
          <p:cNvPr id="86" name="Oval 85"/>
          <p:cNvSpPr/>
          <p:nvPr/>
        </p:nvSpPr>
        <p:spPr>
          <a:xfrm>
            <a:off x="1785239" y="3361055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87" name="Oval 86"/>
          <p:cNvSpPr/>
          <p:nvPr/>
        </p:nvSpPr>
        <p:spPr>
          <a:xfrm>
            <a:off x="2902839" y="1843405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88" name="Oval 87"/>
          <p:cNvSpPr/>
          <p:nvPr/>
        </p:nvSpPr>
        <p:spPr>
          <a:xfrm>
            <a:off x="1880489" y="2256155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89" name="Oval 88"/>
          <p:cNvSpPr/>
          <p:nvPr/>
        </p:nvSpPr>
        <p:spPr>
          <a:xfrm>
            <a:off x="2877439" y="3176905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grpSp>
        <p:nvGrpSpPr>
          <p:cNvPr id="75" name="Group 74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85" name="Round Same Side Corner Rectangle 84">
              <a:hlinkClick r:id="rId4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90" name="Round Same Side Corner Rectangle 89">
              <a:hlinkClick r:id="rId5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91" name="Round Same Side Corner Rectangle 90">
              <a:hlinkClick r:id="rId6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92" name="Round Same Side Corner Rectangle 91">
              <a:hlinkClick r:id="rId7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93" name="Round Same Side Corner Rectangle 92">
              <a:hlinkClick r:id="rId8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 Same Side Corner Rectangle 94">
              <a:hlinkClick r:id="rId9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96" name="Round Same Side Corner Rectangle 95">
              <a:hlinkClick r:id="rId10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7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98" name="Round Same Side Corner Rectangle 97">
              <a:hlinkClick r:id="rId11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99" name="Round Same Side Corner Rectangle 98">
              <a:hlinkClick r:id="rId12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100" name="Round Same Side Corner Rectangle 99">
              <a:hlinkClick r:id="rId13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101" name="Round Same Side Corner Rectangle 100">
              <a:hlinkClick r:id="rId14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COLLABORATION CONNECTIONS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103" name="Rounded Rectangle 102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104" name="Rounded Rectangle 103">
              <a:hlinkClick r:id="rId15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105" name="Rounded Rectangle 104">
              <a:hlinkClick r:id="rId16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106" name="Rounded Rectangle 105">
              <a:hlinkClick r:id="rId17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107" name="Rounded Rectangle 106">
              <a:hlinkClick r:id="rId18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108" name="Rounded Rectangle 107">
              <a:hlinkClick r:id="rId19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109" name="Rounded Rectangle 108">
              <a:hlinkClick r:id="rId20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110" name="Rounded Rectangle 109">
              <a:hlinkClick r:id="rId21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111" name="Rounded Rectangle 110">
              <a:hlinkClick r:id="rId22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Howick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515716" y="548814"/>
            <a:ext cx="8229600" cy="719269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Collaboration connections in </a:t>
            </a:r>
            <a:r>
              <a:rPr lang="en-NZ" dirty="0" err="1" smtClean="0"/>
              <a:t>Howick</a:t>
            </a:r>
            <a:endParaRPr lang="en-NZ" dirty="0"/>
          </a:p>
        </p:txBody>
      </p:sp>
      <p:sp>
        <p:nvSpPr>
          <p:cNvPr id="25" name="Rectangle 2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31424" y="6428405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Where are the influential organisations?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21875" y="589670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u="sng" dirty="0" smtClean="0">
                <a:solidFill>
                  <a:schemeClr val="bg1"/>
                </a:solidFill>
              </a:rPr>
              <a:t>Place cursor on dots to explore sub networks</a:t>
            </a:r>
            <a:endParaRPr lang="en-NZ" sz="1600" u="sng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80862" y="616565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View in 3D</a:t>
            </a:r>
            <a:endParaRPr lang="en-NZ" sz="1600" dirty="0">
              <a:solidFill>
                <a:schemeClr val="bg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6" name="Round Same Side Corner Rectangle 35">
              <a:hlinkClick r:id="rId4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7" name="Round Same Side Corner Rectangle 36">
              <a:hlinkClick r:id="rId5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8" name="Round Same Side Corner Rectangle 37">
              <a:hlinkClick r:id="rId6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9" name="Round Same Side Corner Rectangle 38">
              <a:hlinkClick r:id="rId7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1" name="Round Same Side Corner Rectangle 40">
              <a:hlinkClick r:id="rId8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ound Same Side Corner Rectangle 42">
              <a:hlinkClick r:id="rId9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4" name="Round Same Side Corner Rectangle 43">
              <a:hlinkClick r:id="rId10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4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65" name="Round Same Side Corner Rectangle 64">
              <a:hlinkClick r:id="rId11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6" name="Round Same Side Corner Rectangle 65">
              <a:hlinkClick r:id="rId12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7" name="Round Same Side Corner Rectangle 66">
              <a:hlinkClick r:id="rId13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8" name="Round Same Side Corner Rectangle 67">
              <a:hlinkClick r:id="rId14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COLLABORATION CONNECTIONS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48" name="Rounded Rectangle 47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49" name="Rounded Rectangle 48">
              <a:hlinkClick r:id="rId15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HOWICK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50" name="Rounded Rectangle 49">
              <a:hlinkClick r:id="rId16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3" name="Rounded Rectangle 52">
              <a:hlinkClick r:id="rId17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4" name="Rounded Rectangle 53">
              <a:hlinkClick r:id="rId18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5" name="Rounded Rectangle 54">
              <a:hlinkClick r:id="rId19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6" name="Rounded Rectangle 55">
              <a:hlinkClick r:id="rId20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7" name="Rounded Rectangle 56">
              <a:hlinkClick r:id="rId21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8" name="Rounded Rectangle 57">
              <a:hlinkClick r:id="rId22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Manukau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515716" y="292789"/>
            <a:ext cx="8229600" cy="719269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Collaboration connections in </a:t>
            </a:r>
            <a:r>
              <a:rPr lang="en-NZ" dirty="0" err="1" smtClean="0"/>
              <a:t>Manukau</a:t>
            </a:r>
            <a:endParaRPr lang="en-NZ" dirty="0"/>
          </a:p>
        </p:txBody>
      </p:sp>
      <p:sp>
        <p:nvSpPr>
          <p:cNvPr id="25" name="Rectangle 2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31424" y="6428405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Where are the influential organisations?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21875" y="589670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u="sng" dirty="0" smtClean="0">
                <a:solidFill>
                  <a:schemeClr val="bg1"/>
                </a:solidFill>
              </a:rPr>
              <a:t>Place cursor on dots to explore sub networks</a:t>
            </a:r>
            <a:endParaRPr lang="en-NZ" sz="1600" u="sng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80862" y="616565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View in 3D</a:t>
            </a:r>
            <a:endParaRPr lang="en-NZ" sz="1600" dirty="0">
              <a:solidFill>
                <a:schemeClr val="bg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2" name="Round Same Side Corner Rectangle 31">
              <a:hlinkClick r:id="rId4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3" name="Round Same Side Corner Rectangle 32">
              <a:hlinkClick r:id="rId5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4" name="Round Same Side Corner Rectangle 33">
              <a:hlinkClick r:id="rId6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5" name="Round Same Side Corner Rectangle 44">
              <a:hlinkClick r:id="rId7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6" name="Round Same Side Corner Rectangle 45">
              <a:hlinkClick r:id="rId8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 Same Side Corner Rectangle 51">
              <a:hlinkClick r:id="rId9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1" name="Round Same Side Corner Rectangle 60">
              <a:hlinkClick r:id="rId10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2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64" name="Round Same Side Corner Rectangle 63">
              <a:hlinkClick r:id="rId11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5" name="Round Same Side Corner Rectangle 64">
              <a:hlinkClick r:id="rId12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6" name="Round Same Side Corner Rectangle 65">
              <a:hlinkClick r:id="rId13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7" name="Round Same Side Corner Rectangle 66">
              <a:hlinkClick r:id="rId14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COLLABORATION CONNECTIONS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48" name="Rounded Rectangle 47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49" name="Rounded Rectangle 48">
              <a:hlinkClick r:id="rId15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0" name="Rounded Rectangle 49">
              <a:hlinkClick r:id="rId16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MANUKAU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53" name="Rounded Rectangle 52">
              <a:hlinkClick r:id="rId17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4" name="Rounded Rectangle 53">
              <a:hlinkClick r:id="rId18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5" name="Rounded Rectangle 54">
              <a:hlinkClick r:id="rId19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6" name="Rounded Rectangle 55">
              <a:hlinkClick r:id="rId20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7" name="Rounded Rectangle 56">
              <a:hlinkClick r:id="rId21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8" name="Rounded Rectangle 57">
              <a:hlinkClick r:id="rId22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Maungakieki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0" y="395199"/>
            <a:ext cx="9144000" cy="719269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Collaboration connections in </a:t>
            </a:r>
            <a:r>
              <a:rPr lang="en-NZ" dirty="0" err="1" smtClean="0"/>
              <a:t>Maungakiekie</a:t>
            </a:r>
            <a:endParaRPr lang="en-NZ" dirty="0"/>
          </a:p>
        </p:txBody>
      </p:sp>
      <p:sp>
        <p:nvSpPr>
          <p:cNvPr id="25" name="Rectangle 2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31424" y="6428405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Where are the influential organisations?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21875" y="589670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u="sng" dirty="0" smtClean="0">
                <a:solidFill>
                  <a:schemeClr val="bg1"/>
                </a:solidFill>
              </a:rPr>
              <a:t>Place cursor on dots to explore sub networks</a:t>
            </a:r>
            <a:endParaRPr lang="en-NZ" sz="1600" u="sng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80862" y="616565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View in 3D</a:t>
            </a:r>
            <a:endParaRPr lang="en-NZ" sz="1600" dirty="0">
              <a:solidFill>
                <a:schemeClr val="bg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2" name="Round Same Side Corner Rectangle 31">
              <a:hlinkClick r:id="rId4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3" name="Round Same Side Corner Rectangle 32">
              <a:hlinkClick r:id="rId5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4" name="Round Same Side Corner Rectangle 33">
              <a:hlinkClick r:id="rId6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5" name="Round Same Side Corner Rectangle 44">
              <a:hlinkClick r:id="rId7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6" name="Round Same Side Corner Rectangle 45">
              <a:hlinkClick r:id="rId8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 Same Side Corner Rectangle 51">
              <a:hlinkClick r:id="rId9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1" name="Round Same Side Corner Rectangle 60">
              <a:hlinkClick r:id="rId10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2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64" name="Round Same Side Corner Rectangle 63">
              <a:hlinkClick r:id="rId11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5" name="Round Same Side Corner Rectangle 64">
              <a:hlinkClick r:id="rId12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6" name="Round Same Side Corner Rectangle 65">
              <a:hlinkClick r:id="rId13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7" name="Round Same Side Corner Rectangle 66">
              <a:hlinkClick r:id="rId14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COLLABORATION CONNECTIONS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48" name="Rounded Rectangle 47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49" name="Rounded Rectangle 48">
              <a:hlinkClick r:id="rId15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0" name="Rounded Rectangle 49">
              <a:hlinkClick r:id="rId16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3" name="Rounded Rectangle 52">
              <a:hlinkClick r:id="rId17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MAUNGAKIEKIE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54" name="Rounded Rectangle 53">
              <a:hlinkClick r:id="rId18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5" name="Rounded Rectangle 54">
              <a:hlinkClick r:id="rId19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6" name="Rounded Rectangle 55">
              <a:hlinkClick r:id="rId20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7" name="Rounded Rectangle 56">
              <a:hlinkClick r:id="rId21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8" name="Rounded Rectangle 57">
              <a:hlinkClick r:id="rId22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lbert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515716" y="585389"/>
            <a:ext cx="8229600" cy="719269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Collaboration connections in Albert-Eden-</a:t>
            </a:r>
            <a:r>
              <a:rPr lang="en-NZ" dirty="0" err="1" smtClean="0"/>
              <a:t>Roskill</a:t>
            </a:r>
            <a:endParaRPr lang="en-NZ" dirty="0"/>
          </a:p>
        </p:txBody>
      </p:sp>
      <p:sp>
        <p:nvSpPr>
          <p:cNvPr id="25" name="Rectangle 2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31424" y="6428405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Where are the influential organisations?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80862" y="616565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View in 3D</a:t>
            </a:r>
            <a:endParaRPr lang="en-NZ" sz="1600" dirty="0">
              <a:solidFill>
                <a:schemeClr val="bg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3" name="Round Same Side Corner Rectangle 32">
              <a:hlinkClick r:id="rId4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4" name="Round Same Side Corner Rectangle 33">
              <a:hlinkClick r:id="rId5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5" name="Round Same Side Corner Rectangle 44">
              <a:hlinkClick r:id="rId6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6" name="Round Same Side Corner Rectangle 45">
              <a:hlinkClick r:id="rId7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1" name="Round Same Side Corner Rectangle 50">
              <a:hlinkClick r:id="rId8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ound Same Side Corner Rectangle 60">
              <a:hlinkClick r:id="rId9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2" name="Round Same Side Corner Rectangle 61">
              <a:hlinkClick r:id="rId10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64" name="Round Same Side Corner Rectangle 63">
              <a:hlinkClick r:id="rId11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5" name="Round Same Side Corner Rectangle 64">
              <a:hlinkClick r:id="rId12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6" name="Round Same Side Corner Rectangle 65">
              <a:hlinkClick r:id="rId13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7" name="Round Same Side Corner Rectangle 66">
              <a:hlinkClick r:id="rId14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COLLABORATION CONNECTIONS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77" name="Rounded Rectangle 76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78" name="Rounded Rectangle 77">
              <a:hlinkClick r:id="rId15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79" name="Rounded Rectangle 78">
              <a:hlinkClick r:id="rId16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80" name="Rounded Rectangle 79">
              <a:hlinkClick r:id="rId17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solidFill>
              <a:srgbClr val="EEEC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81" name="Rounded Rectangle 80">
              <a:hlinkClick r:id="rId18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/EDEN/ROSKILL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82" name="Rounded Rectangle 81">
              <a:hlinkClick r:id="rId19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83" name="Rounded Rectangle 82">
              <a:hlinkClick r:id="rId20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84" name="Rounded Rectangle 83">
              <a:hlinkClick r:id="rId21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85" name="Rounded Rectangle 84">
              <a:hlinkClick r:id="rId22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Orakei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515716" y="548814"/>
            <a:ext cx="8229600" cy="719269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Collaboration connections in </a:t>
            </a:r>
            <a:r>
              <a:rPr lang="en-NZ" dirty="0" err="1" smtClean="0"/>
              <a:t>Orakie</a:t>
            </a:r>
            <a:endParaRPr lang="en-NZ" dirty="0"/>
          </a:p>
        </p:txBody>
      </p:sp>
      <p:sp>
        <p:nvSpPr>
          <p:cNvPr id="25" name="Rectangle 2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31424" y="6428405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Where are the influential organisations?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21875" y="589670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u="sng" dirty="0" smtClean="0">
                <a:solidFill>
                  <a:schemeClr val="bg1"/>
                </a:solidFill>
              </a:rPr>
              <a:t>Place cursor on dots to explore sub networks</a:t>
            </a:r>
            <a:endParaRPr lang="en-NZ" sz="1600" u="sng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80862" y="616565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View in 3D</a:t>
            </a:r>
            <a:endParaRPr lang="en-NZ" sz="1600" dirty="0">
              <a:solidFill>
                <a:schemeClr val="bg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3" name="Round Same Side Corner Rectangle 32">
              <a:hlinkClick r:id="rId4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4" name="Round Same Side Corner Rectangle 33">
              <a:hlinkClick r:id="rId5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5" name="Round Same Side Corner Rectangle 44">
              <a:hlinkClick r:id="rId6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6" name="Round Same Side Corner Rectangle 45">
              <a:hlinkClick r:id="rId7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1" name="Round Same Side Corner Rectangle 50">
              <a:hlinkClick r:id="rId8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ound Same Side Corner Rectangle 60">
              <a:hlinkClick r:id="rId9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2" name="Round Same Side Corner Rectangle 61">
              <a:hlinkClick r:id="rId10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64" name="Round Same Side Corner Rectangle 63">
              <a:hlinkClick r:id="rId11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5" name="Round Same Side Corner Rectangle 64">
              <a:hlinkClick r:id="rId12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6" name="Round Same Side Corner Rectangle 65">
              <a:hlinkClick r:id="rId13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7" name="Round Same Side Corner Rectangle 66">
              <a:hlinkClick r:id="rId14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COLLABORATION CONNECTIONS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48" name="Rounded Rectangle 47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49" name="Rounded Rectangle 48">
              <a:hlinkClick r:id="rId15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0" name="Rounded Rectangle 49">
              <a:hlinkClick r:id="rId16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3" name="Rounded Rectangle 52">
              <a:hlinkClick r:id="rId17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4" name="Rounded Rectangle 53">
              <a:hlinkClick r:id="rId18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5" name="Rounded Rectangle 54">
              <a:hlinkClick r:id="rId19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ORAKIE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56" name="Rounded Rectangle 55">
              <a:hlinkClick r:id="rId20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7" name="Rounded Rectangle 56">
              <a:hlinkClick r:id="rId21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8" name="Rounded Rectangle 57">
              <a:hlinkClick r:id="rId22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Waitakere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515715" y="548814"/>
            <a:ext cx="8489295" cy="719269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Collaboration connections in </a:t>
            </a:r>
            <a:r>
              <a:rPr lang="en-NZ" dirty="0" err="1" smtClean="0"/>
              <a:t>Waitakere</a:t>
            </a:r>
            <a:endParaRPr lang="en-NZ" dirty="0"/>
          </a:p>
        </p:txBody>
      </p:sp>
      <p:sp>
        <p:nvSpPr>
          <p:cNvPr id="25" name="Rectangle 2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31424" y="6428405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Where are the influential organisations?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21875" y="589670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u="sng" dirty="0" smtClean="0">
                <a:solidFill>
                  <a:schemeClr val="bg1"/>
                </a:solidFill>
              </a:rPr>
              <a:t>Place cursor on dots to explore sub networks</a:t>
            </a:r>
            <a:endParaRPr lang="en-NZ" sz="1600" u="sng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80862" y="616565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View in 3D</a:t>
            </a:r>
            <a:endParaRPr lang="en-NZ" sz="1600" dirty="0">
              <a:solidFill>
                <a:schemeClr val="bg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3" name="Round Same Side Corner Rectangle 32">
              <a:hlinkClick r:id="rId4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4" name="Round Same Side Corner Rectangle 33">
              <a:hlinkClick r:id="rId5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5" name="Round Same Side Corner Rectangle 44">
              <a:hlinkClick r:id="rId6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6" name="Round Same Side Corner Rectangle 45">
              <a:hlinkClick r:id="rId7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1" name="Round Same Side Corner Rectangle 50">
              <a:hlinkClick r:id="rId8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ound Same Side Corner Rectangle 60">
              <a:hlinkClick r:id="rId9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2" name="Round Same Side Corner Rectangle 61">
              <a:hlinkClick r:id="rId10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64" name="Round Same Side Corner Rectangle 63">
              <a:hlinkClick r:id="rId11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5" name="Round Same Side Corner Rectangle 64">
              <a:hlinkClick r:id="rId12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6" name="Round Same Side Corner Rectangle 65">
              <a:hlinkClick r:id="rId13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7" name="Round Same Side Corner Rectangle 66">
              <a:hlinkClick r:id="rId14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COLLABORATION CONNECTIONS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48" name="Rounded Rectangle 47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49" name="Rounded Rectangle 48">
              <a:hlinkClick r:id="rId15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0" name="Rounded Rectangle 49">
              <a:hlinkClick r:id="rId16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3" name="Rounded Rectangle 52">
              <a:hlinkClick r:id="rId17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4" name="Rounded Rectangle 53">
              <a:hlinkClick r:id="rId18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5" name="Rounded Rectangle 54">
              <a:hlinkClick r:id="rId19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6" name="Rounded Rectangle 55">
              <a:hlinkClick r:id="rId20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WAITAKERE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57" name="Rounded Rectangle 56">
              <a:hlinkClick r:id="rId21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8" name="Rounded Rectangle 57">
              <a:hlinkClick r:id="rId22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Waitemata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515716" y="365939"/>
            <a:ext cx="8460034" cy="719269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Collaboration connections in </a:t>
            </a:r>
            <a:r>
              <a:rPr lang="en-NZ" dirty="0" err="1" smtClean="0"/>
              <a:t>Waitemata</a:t>
            </a:r>
            <a:endParaRPr lang="en-NZ" dirty="0"/>
          </a:p>
        </p:txBody>
      </p:sp>
      <p:sp>
        <p:nvSpPr>
          <p:cNvPr id="25" name="Rectangle 2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31424" y="6428405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Where are the influential organisations?</a:t>
            </a:r>
            <a:endParaRPr lang="en-NZ" sz="16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21875" y="589670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u="sng" dirty="0" smtClean="0">
                <a:solidFill>
                  <a:schemeClr val="bg1"/>
                </a:solidFill>
              </a:rPr>
              <a:t>Place cursor on dots to explore sub networks</a:t>
            </a:r>
            <a:endParaRPr lang="en-NZ" sz="1600" u="sng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2080862" y="616565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View in 3D</a:t>
            </a:r>
            <a:endParaRPr lang="en-NZ" sz="1600" dirty="0">
              <a:solidFill>
                <a:schemeClr val="bg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3" name="Round Same Side Corner Rectangle 32">
              <a:hlinkClick r:id="rId4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4" name="Round Same Side Corner Rectangle 33">
              <a:hlinkClick r:id="rId5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5" name="Round Same Side Corner Rectangle 44">
              <a:hlinkClick r:id="rId6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6" name="Round Same Side Corner Rectangle 45">
              <a:hlinkClick r:id="rId7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1" name="Round Same Side Corner Rectangle 50">
              <a:hlinkClick r:id="rId8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ound Same Side Corner Rectangle 60">
              <a:hlinkClick r:id="rId9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2" name="Round Same Side Corner Rectangle 61">
              <a:hlinkClick r:id="rId10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64" name="Round Same Side Corner Rectangle 63">
              <a:hlinkClick r:id="rId11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5" name="Round Same Side Corner Rectangle 64">
              <a:hlinkClick r:id="rId12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6" name="Round Same Side Corner Rectangle 65">
              <a:hlinkClick r:id="rId13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7" name="Round Same Side Corner Rectangle 66">
              <a:hlinkClick r:id="rId14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COLLABORATION CONNECTIONS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48" name="Rounded Rectangle 47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49" name="Rounded Rectangle 48">
              <a:hlinkClick r:id="rId15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0" name="Rounded Rectangle 49">
              <a:hlinkClick r:id="rId16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3" name="Rounded Rectangle 52">
              <a:hlinkClick r:id="rId17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4" name="Rounded Rectangle 53">
              <a:hlinkClick r:id="rId18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5" name="Rounded Rectangle 54">
              <a:hlinkClick r:id="rId19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6" name="Rounded Rectangle 55">
              <a:hlinkClick r:id="rId20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7" name="Rounded Rectangle 56">
              <a:hlinkClick r:id="rId21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WAITEMATA &amp; GULF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58" name="Rounded Rectangle 57">
              <a:hlinkClick r:id="rId22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Whau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2853"/>
            <a:ext cx="9144000" cy="5652293"/>
          </a:xfrm>
          <a:prstGeom prst="rect">
            <a:avLst/>
          </a:prstGeom>
        </p:spPr>
      </p:pic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515716" y="548814"/>
            <a:ext cx="8229600" cy="719269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Collaboration connections in Whau</a:t>
            </a:r>
            <a:endParaRPr lang="en-NZ" dirty="0"/>
          </a:p>
        </p:txBody>
      </p:sp>
      <p:sp>
        <p:nvSpPr>
          <p:cNvPr id="26" name="Rectangle 25"/>
          <p:cNvSpPr/>
          <p:nvPr/>
        </p:nvSpPr>
        <p:spPr>
          <a:xfrm>
            <a:off x="2121875" y="5896707"/>
            <a:ext cx="5142523" cy="316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u="sng" dirty="0" smtClean="0">
                <a:solidFill>
                  <a:schemeClr val="bg1"/>
                </a:solidFill>
              </a:rPr>
              <a:t>Place cursor on dots to explore sub networks</a:t>
            </a:r>
            <a:endParaRPr lang="en-NZ" sz="1600" u="sng" dirty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0" name="Round Same Side Corner Rectangle 29">
              <a:hlinkClick r:id="rId4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2" name="Round Same Side Corner Rectangle 31">
              <a:hlinkClick r:id="rId5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3" name="Round Same Side Corner Rectangle 32">
              <a:hlinkClick r:id="rId6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4" name="Round Same Side Corner Rectangle 33">
              <a:hlinkClick r:id="rId7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5" name="Round Same Side Corner Rectangle 44">
              <a:hlinkClick r:id="rId8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ound Same Side Corner Rectangle 50">
              <a:hlinkClick r:id="rId9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2" name="Round Same Side Corner Rectangle 51">
              <a:hlinkClick r:id="rId10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YOUR NETWORK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1" name="Group 30"/>
          <p:cNvGrpSpPr/>
          <p:nvPr/>
        </p:nvGrpSpPr>
        <p:grpSpPr>
          <a:xfrm>
            <a:off x="2195460" y="6454141"/>
            <a:ext cx="4585669" cy="403859"/>
            <a:chOff x="1526431" y="6454141"/>
            <a:chExt cx="4515997" cy="403859"/>
          </a:xfrm>
        </p:grpSpPr>
        <p:sp>
          <p:nvSpPr>
            <p:cNvPr id="62" name="Round Same Side Corner Rectangle 61">
              <a:hlinkClick r:id="rId11" action="ppaction://hlinksldjump"/>
            </p:cNvPr>
            <p:cNvSpPr/>
            <p:nvPr/>
          </p:nvSpPr>
          <p:spPr>
            <a:xfrm>
              <a:off x="1526431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INFLUENCE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3" name="Round Same Side Corner Rectangle 62">
              <a:hlinkClick r:id="rId12" action="ppaction://hlinksldjump"/>
            </p:cNvPr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FUNCTIONAL CONNECTIONS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4" name="Round Same Side Corner Rectangle 63">
              <a:hlinkClick r:id="rId13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CONNECTIONS FOR ADVICE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65" name="Round Same Side Corner Rectangle 64">
              <a:hlinkClick r:id="rId14" action="ppaction://hlinksldjump"/>
            </p:cNvPr>
            <p:cNvSpPr/>
            <p:nvPr/>
          </p:nvSpPr>
          <p:spPr>
            <a:xfrm>
              <a:off x="4938454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COLLABORATION CONNECTIONS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48" name="Rounded Rectangle 47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NETWORK BY LOCALITY</a:t>
              </a:r>
            </a:p>
          </p:txBody>
        </p:sp>
        <p:sp>
          <p:nvSpPr>
            <p:cNvPr id="49" name="Rounded Rectangle 48">
              <a:hlinkClick r:id="rId15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0" name="Rounded Rectangle 49">
              <a:hlinkClick r:id="rId16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3" name="Rounded Rectangle 52">
              <a:hlinkClick r:id="rId17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4" name="Rounded Rectangle 53">
              <a:hlinkClick r:id="rId18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5" name="Rounded Rectangle 54">
              <a:hlinkClick r:id="rId19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6" name="Rounded Rectangle 55">
              <a:hlinkClick r:id="rId20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7" name="Rounded Rectangle 56">
              <a:hlinkClick r:id="rId21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58" name="Rounded Rectangle 57">
              <a:hlinkClick r:id="rId22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WHAU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total network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14866" y="143404"/>
            <a:ext cx="8229600" cy="1143000"/>
          </a:xfrm>
        </p:spPr>
        <p:txBody>
          <a:bodyPr/>
          <a:lstStyle/>
          <a:p>
            <a:r>
              <a:rPr lang="en-NZ" dirty="0" smtClean="0"/>
              <a:t>GP linkages</a:t>
            </a:r>
            <a:endParaRPr lang="en-NZ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21" name="Round Same Side Corner Rectangle 20">
              <a:hlinkClick r:id="rId3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YOUR NETWORK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5" name="Round Same Side Corner Rectangle 14">
              <a:hlinkClick r:id="rId4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6" name="Round Same Side Corner Rectangle 15">
              <a:hlinkClick r:id="rId5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7" name="Round Same Side Corner Rectangle 16">
              <a:hlinkClick r:id="rId6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8" name="Round Same Side Corner Rectangle 17">
              <a:hlinkClick r:id="rId7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 Same Side Corner Rectangle 19">
              <a:hlinkClick r:id="rId8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4" name="Round Same Side Corner Rectangle 13">
              <a:hlinkClick r:id="rId9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GP LINKAGES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32" name="Rounded Rectangle 31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GP NETWORK BY LOCALITY</a:t>
              </a:r>
            </a:p>
          </p:txBody>
        </p:sp>
        <p:sp>
          <p:nvSpPr>
            <p:cNvPr id="33" name="Rounded Rectangle 32">
              <a:hlinkClick r:id="rId10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4" name="Rounded Rectangle 33">
              <a:hlinkClick r:id="rId11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5" name="Rounded Rectangle 34">
              <a:hlinkClick r:id="rId12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6" name="Rounded Rectangle 35">
              <a:hlinkClick r:id="rId13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7" name="Rounded Rectangle 36">
              <a:hlinkClick r:id="rId14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8" name="Rounded Rectangle 37">
              <a:hlinkClick r:id="rId15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9" name="Rounded Rectangle 38">
              <a:hlinkClick r:id="rId16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0" name="Rounded Rectangle 39">
              <a:hlinkClick r:id="rId17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4" name="Round Same Side Corner Rectangle 43"/>
          <p:cNvSpPr/>
          <p:nvPr/>
        </p:nvSpPr>
        <p:spPr>
          <a:xfrm>
            <a:off x="2171700" y="6454141"/>
            <a:ext cx="4609429" cy="40385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chemeClr val="tx2"/>
                </a:solidFill>
              </a:rPr>
              <a:t>USE MENU ON RIGHT TO EXAMINE LINKS WITH GPS WITHIN LOCALITIES</a:t>
            </a:r>
            <a:endParaRPr lang="en-NZ" sz="1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Synergia Network Analytic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Z" dirty="0" smtClean="0"/>
              <a:t>Applying Social Network Analysis methodologies to practical  health sector ‘change’ questions</a:t>
            </a:r>
          </a:p>
          <a:p>
            <a:endParaRPr lang="en-NZ" dirty="0" smtClean="0"/>
          </a:p>
          <a:p>
            <a:r>
              <a:rPr lang="en-NZ" dirty="0" smtClean="0"/>
              <a:t>Examples: Cancer Networks, post graduate training networks, general practice locality networks, pharmacy networks, health management networks</a:t>
            </a:r>
          </a:p>
          <a:p>
            <a:endParaRPr lang="en-NZ" dirty="0" smtClean="0"/>
          </a:p>
          <a:p>
            <a:r>
              <a:rPr lang="en-NZ" dirty="0" smtClean="0"/>
              <a:t>Mixed method surveys (on-line, paper, phone, face-to face) to capture data </a:t>
            </a:r>
          </a:p>
          <a:p>
            <a:endParaRPr lang="en-NZ" dirty="0" smtClean="0"/>
          </a:p>
          <a:p>
            <a:r>
              <a:rPr lang="en-NZ" dirty="0" smtClean="0"/>
              <a:t>Interactive web-based feedback</a:t>
            </a:r>
          </a:p>
          <a:p>
            <a:endParaRPr lang="en-N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14866" y="143404"/>
            <a:ext cx="8229600" cy="1143000"/>
          </a:xfrm>
        </p:spPr>
        <p:txBody>
          <a:bodyPr/>
          <a:lstStyle/>
          <a:p>
            <a:r>
              <a:rPr lang="en-NZ" dirty="0" smtClean="0"/>
              <a:t>GP linkages - </a:t>
            </a:r>
            <a:r>
              <a:rPr lang="en-NZ" dirty="0" err="1" smtClean="0"/>
              <a:t>Howick</a:t>
            </a:r>
            <a:endParaRPr lang="en-NZ" dirty="0"/>
          </a:p>
        </p:txBody>
      </p:sp>
      <p:grpSp>
        <p:nvGrpSpPr>
          <p:cNvPr id="24" name="Group 23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25" name="Rounded Rectangle 24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GP NETWORK BY LOCALITY</a:t>
              </a:r>
            </a:p>
          </p:txBody>
        </p:sp>
        <p:sp>
          <p:nvSpPr>
            <p:cNvPr id="26" name="Rounded Rectangle 25">
              <a:hlinkClick r:id="rId2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HOWICK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7" name="Rounded Rectangle 26">
              <a:hlinkClick r:id="rId3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8" name="Rounded Rectangle 27">
              <a:hlinkClick r:id="rId4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9" name="Rounded Rectangle 28">
              <a:hlinkClick r:id="rId5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0" name="Rounded Rectangle 29">
              <a:hlinkClick r:id="rId6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1" name="Rounded Rectangle 30">
              <a:hlinkClick r:id="rId7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1" name="Rounded Rectangle 40">
              <a:hlinkClick r:id="rId8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3" name="Rounded Rectangle 42">
              <a:hlinkClick r:id="rId9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4" name="Title 12"/>
          <p:cNvSpPr txBox="1">
            <a:spLocks/>
          </p:cNvSpPr>
          <p:nvPr/>
        </p:nvSpPr>
        <p:spPr>
          <a:xfrm>
            <a:off x="173566" y="31660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</a:t>
            </a:r>
            <a:r>
              <a:rPr kumimoji="0" lang="en-NZ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DATA</a:t>
            </a:r>
            <a:endParaRPr kumimoji="0" lang="en-N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2" name="Round Same Side Corner Rectangle 31">
              <a:hlinkClick r:id="rId10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YOUR NETWORK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3" name="Round Same Side Corner Rectangle 32">
              <a:hlinkClick r:id="rId11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4" name="Round Same Side Corner Rectangle 33">
              <a:hlinkClick r:id="rId12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5" name="Round Same Side Corner Rectangle 34">
              <a:hlinkClick r:id="rId13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6" name="Round Same Side Corner Rectangle 35">
              <a:hlinkClick r:id="rId14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ound Same Side Corner Rectangle 37">
              <a:hlinkClick r:id="rId15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9" name="Round Same Side Corner Rectangle 38">
              <a:hlinkClick r:id="rId16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GP LINKAGES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Manukau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14866" y="86254"/>
            <a:ext cx="8229600" cy="1143000"/>
          </a:xfrm>
        </p:spPr>
        <p:txBody>
          <a:bodyPr/>
          <a:lstStyle/>
          <a:p>
            <a:r>
              <a:rPr lang="en-NZ" dirty="0" smtClean="0"/>
              <a:t>GP linkages - </a:t>
            </a:r>
            <a:r>
              <a:rPr lang="en-NZ" dirty="0" err="1" smtClean="0"/>
              <a:t>Manukau</a:t>
            </a:r>
            <a:r>
              <a:rPr lang="en-NZ" dirty="0" smtClean="0"/>
              <a:t> </a:t>
            </a:r>
            <a:endParaRPr lang="en-NZ" dirty="0"/>
          </a:p>
        </p:txBody>
      </p:sp>
      <p:grpSp>
        <p:nvGrpSpPr>
          <p:cNvPr id="23" name="Group 22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24" name="Rounded Rectangle 23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GP NETWORK BY LOCALITY</a:t>
              </a:r>
            </a:p>
          </p:txBody>
        </p:sp>
        <p:sp>
          <p:nvSpPr>
            <p:cNvPr id="25" name="Rounded Rectangle 24">
              <a:hlinkClick r:id="rId3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6" name="Rounded Rectangle 25">
              <a:hlinkClick r:id="rId4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MANUKAU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7" name="Rounded Rectangle 26">
              <a:hlinkClick r:id="rId5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8" name="Rounded Rectangle 27">
              <a:hlinkClick r:id="rId6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9" name="Rounded Rectangle 28">
              <a:hlinkClick r:id="rId7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0" name="Rounded Rectangle 29">
              <a:hlinkClick r:id="rId8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1" name="Rounded Rectangle 30">
              <a:hlinkClick r:id="rId9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1" name="Rounded Rectangle 40">
              <a:hlinkClick r:id="rId10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5" name="Rounded Rectangle 44">
            <a:hlinkHover r:id="rId11" action="ppaction://hlinksldjump"/>
          </p:cNvPr>
          <p:cNvSpPr/>
          <p:nvPr/>
        </p:nvSpPr>
        <p:spPr>
          <a:xfrm>
            <a:off x="7764780" y="2743200"/>
            <a:ext cx="1287780" cy="4191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/>
              <a:t>PLACE CURSOR HERE TO VIEW </a:t>
            </a:r>
            <a:r>
              <a:rPr lang="en-NZ" sz="900" i="1" dirty="0" smtClean="0"/>
              <a:t>INFLUENTIAL</a:t>
            </a:r>
            <a:r>
              <a:rPr lang="en-NZ" sz="900" dirty="0" smtClean="0"/>
              <a:t> GENERAL PRACTICES</a:t>
            </a:r>
            <a:endParaRPr lang="en-NZ" sz="900" dirty="0"/>
          </a:p>
        </p:txBody>
      </p:sp>
      <p:sp>
        <p:nvSpPr>
          <p:cNvPr id="46" name="Round Same Side Corner Rectangle 45">
            <a:hlinkHover r:id="rId12" action="ppaction://hlinksldjump"/>
          </p:cNvPr>
          <p:cNvSpPr/>
          <p:nvPr/>
        </p:nvSpPr>
        <p:spPr>
          <a:xfrm>
            <a:off x="2171700" y="6454141"/>
            <a:ext cx="4609429" cy="40385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chemeClr val="tx2"/>
                </a:solidFill>
              </a:rPr>
              <a:t>PLACE CURSOR HERE FOR A LIST OF GENERAL PRACTICE NAMES</a:t>
            </a:r>
            <a:endParaRPr lang="en-NZ" sz="1000" dirty="0">
              <a:solidFill>
                <a:schemeClr val="tx2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3" name="Round Same Side Corner Rectangle 32">
              <a:hlinkClick r:id="rId13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YOUR NETWORK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4" name="Round Same Side Corner Rectangle 33">
              <a:hlinkClick r:id="rId14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5" name="Round Same Side Corner Rectangle 34">
              <a:hlinkClick r:id="rId15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6" name="Round Same Side Corner Rectangle 35">
              <a:hlinkClick r:id="rId16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7" name="Round Same Side Corner Rectangle 36">
              <a:hlinkClick r:id="rId17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 Same Side Corner Rectangle 38">
              <a:hlinkClick r:id="rId18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0" name="Round Same Side Corner Rectangle 39">
              <a:hlinkClick r:id="rId19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GP LINKAGES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Manukau.emf">
            <a:hlinkHover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14866" y="86254"/>
            <a:ext cx="8229600" cy="1143000"/>
          </a:xfrm>
        </p:spPr>
        <p:txBody>
          <a:bodyPr/>
          <a:lstStyle/>
          <a:p>
            <a:r>
              <a:rPr lang="en-NZ" dirty="0" smtClean="0"/>
              <a:t>GP linkages - </a:t>
            </a:r>
            <a:r>
              <a:rPr lang="en-NZ" dirty="0" err="1" smtClean="0"/>
              <a:t>Manukau</a:t>
            </a:r>
            <a:r>
              <a:rPr lang="en-NZ" dirty="0" smtClean="0"/>
              <a:t> </a:t>
            </a:r>
            <a:endParaRPr lang="en-NZ" dirty="0"/>
          </a:p>
        </p:txBody>
      </p:sp>
      <p:grpSp>
        <p:nvGrpSpPr>
          <p:cNvPr id="3" name="Group 22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24" name="Rounded Rectangle 23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GP NETWORK BY LOCALITY</a:t>
              </a:r>
            </a:p>
          </p:txBody>
        </p:sp>
        <p:sp>
          <p:nvSpPr>
            <p:cNvPr id="25" name="Rounded Rectangle 24">
              <a:hlinkClick r:id="rId4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6" name="Rounded Rectangle 25">
              <a:hlinkClick r:id="rId2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MANUKAU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7" name="Rounded Rectangle 26">
              <a:hlinkClick r:id="rId5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8" name="Rounded Rectangle 27">
              <a:hlinkClick r:id="rId6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9" name="Rounded Rectangle 28">
              <a:hlinkClick r:id="rId7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0" name="Rounded Rectangle 29">
              <a:hlinkClick r:id="rId8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1" name="Rounded Rectangle 30">
              <a:hlinkClick r:id="rId9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1" name="Rounded Rectangle 40">
              <a:hlinkClick r:id="rId10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5" name="Rounded Rectangle 44">
            <a:hlinkHover r:id="rId11" action="ppaction://hlinksldjump"/>
          </p:cNvPr>
          <p:cNvSpPr/>
          <p:nvPr/>
        </p:nvSpPr>
        <p:spPr>
          <a:xfrm>
            <a:off x="7764780" y="2743200"/>
            <a:ext cx="1287780" cy="4191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/>
              <a:t>PLACE CURSOR HERE TO VIEW </a:t>
            </a:r>
            <a:r>
              <a:rPr lang="en-NZ" sz="900" i="1" dirty="0" smtClean="0"/>
              <a:t>INFLUENTIAL</a:t>
            </a:r>
            <a:r>
              <a:rPr lang="en-NZ" sz="900" dirty="0" smtClean="0"/>
              <a:t> GENERAL PRACTICES</a:t>
            </a:r>
            <a:endParaRPr lang="en-NZ" sz="900" dirty="0"/>
          </a:p>
        </p:txBody>
      </p:sp>
      <p:sp>
        <p:nvSpPr>
          <p:cNvPr id="46" name="Round Same Side Corner Rectangle 45">
            <a:hlinkHover r:id="rId12" action="ppaction://hlinksldjump"/>
          </p:cNvPr>
          <p:cNvSpPr/>
          <p:nvPr/>
        </p:nvSpPr>
        <p:spPr>
          <a:xfrm>
            <a:off x="2171700" y="6454141"/>
            <a:ext cx="4609429" cy="40385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chemeClr val="tx2"/>
                </a:solidFill>
              </a:rPr>
              <a:t>PLACE CURSOR HERE FOR A LIST OF GENERAL PRACTICE NAMES</a:t>
            </a:r>
            <a:endParaRPr lang="en-NZ" sz="1000" dirty="0">
              <a:solidFill>
                <a:schemeClr val="tx2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34395" y="1009650"/>
            <a:ext cx="189199" cy="190554"/>
            <a:chOff x="45495" y="1466850"/>
            <a:chExt cx="189199" cy="190554"/>
          </a:xfrm>
        </p:grpSpPr>
        <p:sp>
          <p:nvSpPr>
            <p:cNvPr id="43" name="Donut 42"/>
            <p:cNvSpPr/>
            <p:nvPr/>
          </p:nvSpPr>
          <p:spPr>
            <a:xfrm>
              <a:off x="45495" y="1466850"/>
              <a:ext cx="189199" cy="190554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8416" y="1495745"/>
              <a:ext cx="142919" cy="13625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50993" y="1207951"/>
            <a:ext cx="1744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Influencing 20% -30% of the network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88900" y="984250"/>
            <a:ext cx="2144774" cy="62230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6053" y="989778"/>
            <a:ext cx="17011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Influencing 30%-40% of the network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160653" y="1267446"/>
            <a:ext cx="132556" cy="1238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52" name="Oval 51"/>
          <p:cNvSpPr/>
          <p:nvPr/>
        </p:nvSpPr>
        <p:spPr>
          <a:xfrm>
            <a:off x="193368" y="1293190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53" name="TextBox 52"/>
          <p:cNvSpPr txBox="1"/>
          <p:nvPr/>
        </p:nvSpPr>
        <p:spPr>
          <a:xfrm>
            <a:off x="347818" y="1395276"/>
            <a:ext cx="1881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Influencing less than 20% of the network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157478" y="1442071"/>
            <a:ext cx="132556" cy="1238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grpSp>
        <p:nvGrpSpPr>
          <p:cNvPr id="35" name="Group 34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6" name="Round Same Side Corner Rectangle 35">
              <a:hlinkClick r:id="rId13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YOUR NETWORK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7" name="Round Same Side Corner Rectangle 36">
              <a:hlinkClick r:id="rId14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8" name="Round Same Side Corner Rectangle 37">
              <a:hlinkClick r:id="rId15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9" name="Round Same Side Corner Rectangle 38">
              <a:hlinkClick r:id="rId16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0" name="Round Same Side Corner Rectangle 39">
              <a:hlinkClick r:id="rId17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ound Same Side Corner Rectangle 55">
              <a:hlinkClick r:id="rId18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7" name="Round Same Side Corner Rectangle 56">
              <a:hlinkClick r:id="rId19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GP LINKAGES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Manukau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14866" y="86254"/>
            <a:ext cx="8229600" cy="1143000"/>
          </a:xfrm>
        </p:spPr>
        <p:txBody>
          <a:bodyPr/>
          <a:lstStyle/>
          <a:p>
            <a:r>
              <a:rPr lang="en-NZ" dirty="0" smtClean="0"/>
              <a:t>GP linkages - </a:t>
            </a:r>
            <a:r>
              <a:rPr lang="en-NZ" dirty="0" err="1" smtClean="0"/>
              <a:t>Manukau</a:t>
            </a:r>
            <a:r>
              <a:rPr lang="en-NZ" dirty="0" smtClean="0"/>
              <a:t> </a:t>
            </a:r>
            <a:endParaRPr lang="en-NZ" dirty="0"/>
          </a:p>
        </p:txBody>
      </p:sp>
      <p:grpSp>
        <p:nvGrpSpPr>
          <p:cNvPr id="3" name="Group 22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24" name="Rounded Rectangle 23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GP NETWORK BY LOCALITY</a:t>
              </a:r>
            </a:p>
          </p:txBody>
        </p:sp>
        <p:sp>
          <p:nvSpPr>
            <p:cNvPr id="25" name="Rounded Rectangle 24">
              <a:hlinkClick r:id="rId3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6" name="Rounded Rectangle 25">
              <a:hlinkClick r:id="rId4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MANUKAU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7" name="Rounded Rectangle 26">
              <a:hlinkClick r:id="rId5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8" name="Rounded Rectangle 27">
              <a:hlinkClick r:id="rId6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9" name="Rounded Rectangle 28">
              <a:hlinkClick r:id="rId7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0" name="Rounded Rectangle 29">
              <a:hlinkClick r:id="rId8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1" name="Rounded Rectangle 30">
              <a:hlinkClick r:id="rId9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1" name="Rounded Rectangle 40">
              <a:hlinkClick r:id="rId10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5" name="Rounded Rectangle 44">
            <a:hlinkHover r:id="rId11" action="ppaction://hlinksldjump"/>
          </p:cNvPr>
          <p:cNvSpPr/>
          <p:nvPr/>
        </p:nvSpPr>
        <p:spPr>
          <a:xfrm>
            <a:off x="7764780" y="2743200"/>
            <a:ext cx="1287780" cy="4191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/>
              <a:t>PLACE CURSOR HERE TO VIEW </a:t>
            </a:r>
            <a:r>
              <a:rPr lang="en-NZ" sz="900" i="1" dirty="0" smtClean="0"/>
              <a:t>INFLUENTIAL</a:t>
            </a:r>
            <a:r>
              <a:rPr lang="en-NZ" sz="900" dirty="0" smtClean="0"/>
              <a:t> GENERAL PRACTICES</a:t>
            </a:r>
            <a:endParaRPr lang="en-NZ" sz="900" dirty="0"/>
          </a:p>
        </p:txBody>
      </p:sp>
      <p:sp>
        <p:nvSpPr>
          <p:cNvPr id="46" name="Round Same Side Corner Rectangle 45">
            <a:hlinkHover r:id="rId12" action="ppaction://hlinksldjump"/>
          </p:cNvPr>
          <p:cNvSpPr/>
          <p:nvPr/>
        </p:nvSpPr>
        <p:spPr>
          <a:xfrm>
            <a:off x="2171700" y="6454141"/>
            <a:ext cx="4609429" cy="40385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chemeClr val="tx2"/>
                </a:solidFill>
              </a:rPr>
              <a:t>PLACE CURSOR HERE FOR A LIST OF GENERAL PRACTICE NAMES</a:t>
            </a:r>
            <a:endParaRPr lang="en-NZ" sz="1000" dirty="0">
              <a:solidFill>
                <a:schemeClr val="tx2"/>
              </a:solidFill>
            </a:endParaRPr>
          </a:p>
        </p:txBody>
      </p:sp>
      <p:sp>
        <p:nvSpPr>
          <p:cNvPr id="32" name="Rectangle 31">
            <a:hlinkHover r:id="rId4" action="ppaction://hlinksldjump"/>
          </p:cNvPr>
          <p:cNvSpPr/>
          <p:nvPr/>
        </p:nvSpPr>
        <p:spPr>
          <a:xfrm>
            <a:off x="260350" y="1276350"/>
            <a:ext cx="7258050" cy="50355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3439" y="2941638"/>
            <a:ext cx="6742112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4" name="Group 33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5" name="Round Same Side Corner Rectangle 34">
              <a:hlinkClick r:id="rId14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YOUR NETWORK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6" name="Round Same Side Corner Rectangle 35">
              <a:hlinkClick r:id="rId15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7" name="Round Same Side Corner Rectangle 36">
              <a:hlinkClick r:id="rId16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8" name="Round Same Side Corner Rectangle 37">
              <a:hlinkClick r:id="rId17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9" name="Round Same Side Corner Rectangle 38">
              <a:hlinkClick r:id="rId18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ound Same Side Corner Rectangle 41">
              <a:hlinkClick r:id="rId19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3" name="Round Same Side Corner Rectangle 42">
              <a:hlinkClick r:id="rId20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GP LINKAGES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Maungakieki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2616" y="143404"/>
            <a:ext cx="8229600" cy="1143000"/>
          </a:xfrm>
        </p:spPr>
        <p:txBody>
          <a:bodyPr/>
          <a:lstStyle/>
          <a:p>
            <a:r>
              <a:rPr lang="en-NZ" dirty="0" smtClean="0"/>
              <a:t>GP linkages - </a:t>
            </a:r>
            <a:r>
              <a:rPr lang="en-NZ" dirty="0" err="1" smtClean="0"/>
              <a:t>Maungakiekie</a:t>
            </a:r>
            <a:r>
              <a:rPr lang="en-NZ" dirty="0" smtClean="0"/>
              <a:t> </a:t>
            </a:r>
            <a:endParaRPr lang="en-NZ" dirty="0"/>
          </a:p>
        </p:txBody>
      </p:sp>
      <p:grpSp>
        <p:nvGrpSpPr>
          <p:cNvPr id="23" name="Group 22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24" name="Rounded Rectangle 23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GP NETWORK BY LOCALITY</a:t>
              </a:r>
            </a:p>
          </p:txBody>
        </p:sp>
        <p:sp>
          <p:nvSpPr>
            <p:cNvPr id="25" name="Rounded Rectangle 24">
              <a:hlinkClick r:id="rId3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6" name="Rounded Rectangle 25">
              <a:hlinkClick r:id="rId4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7" name="Rounded Rectangle 26">
              <a:hlinkClick r:id="rId5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MAUNGAKIEKIE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8" name="Rounded Rectangle 27">
              <a:hlinkClick r:id="rId6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9" name="Rounded Rectangle 28">
              <a:hlinkClick r:id="rId7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0" name="Rounded Rectangle 29">
              <a:hlinkClick r:id="rId8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1" name="Rounded Rectangle 30">
              <a:hlinkClick r:id="rId9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1" name="Rounded Rectangle 40">
              <a:hlinkClick r:id="rId10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4" name="Rounded Rectangle 43">
            <a:hlinkHover r:id="rId11" action="ppaction://hlinksldjump"/>
          </p:cNvPr>
          <p:cNvSpPr/>
          <p:nvPr/>
        </p:nvSpPr>
        <p:spPr>
          <a:xfrm>
            <a:off x="7764780" y="2743200"/>
            <a:ext cx="1287780" cy="4191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/>
              <a:t>PLACE CURSOR HERE TO VIEW </a:t>
            </a:r>
            <a:r>
              <a:rPr lang="en-NZ" sz="900" i="1" dirty="0" smtClean="0"/>
              <a:t>INFLUENTIAL</a:t>
            </a:r>
            <a:r>
              <a:rPr lang="en-NZ" sz="900" dirty="0" smtClean="0"/>
              <a:t> GENERAL PRACTICES</a:t>
            </a:r>
            <a:endParaRPr lang="en-NZ" sz="900" dirty="0"/>
          </a:p>
        </p:txBody>
      </p:sp>
      <p:sp>
        <p:nvSpPr>
          <p:cNvPr id="45" name="Round Same Side Corner Rectangle 44">
            <a:hlinkHover r:id="rId12" action="ppaction://hlinksldjump"/>
          </p:cNvPr>
          <p:cNvSpPr/>
          <p:nvPr/>
        </p:nvSpPr>
        <p:spPr>
          <a:xfrm>
            <a:off x="2171700" y="6454141"/>
            <a:ext cx="4609429" cy="40385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chemeClr val="tx2"/>
                </a:solidFill>
              </a:rPr>
              <a:t>PLACE CURSOR HERE FOR A LIST OF GENERAL PRACTICE NAMES</a:t>
            </a:r>
            <a:endParaRPr lang="en-NZ" sz="1000" dirty="0">
              <a:solidFill>
                <a:schemeClr val="tx2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3" name="Round Same Side Corner Rectangle 32">
              <a:hlinkClick r:id="rId13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YOUR NETWORK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4" name="Round Same Side Corner Rectangle 33">
              <a:hlinkClick r:id="rId14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5" name="Round Same Side Corner Rectangle 34">
              <a:hlinkClick r:id="rId15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6" name="Round Same Side Corner Rectangle 35">
              <a:hlinkClick r:id="rId16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7" name="Round Same Side Corner Rectangle 36">
              <a:hlinkClick r:id="rId17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 Same Side Corner Rectangle 38">
              <a:hlinkClick r:id="rId18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0" name="Round Same Side Corner Rectangle 39">
              <a:hlinkClick r:id="rId19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GP LINKAGES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Maungakiekie.emf">
            <a:hlinkHover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6252"/>
            <a:ext cx="9144000" cy="580644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2616" y="143404"/>
            <a:ext cx="8229600" cy="1143000"/>
          </a:xfrm>
        </p:spPr>
        <p:txBody>
          <a:bodyPr/>
          <a:lstStyle/>
          <a:p>
            <a:r>
              <a:rPr lang="en-NZ" dirty="0" smtClean="0"/>
              <a:t>GP linkages - </a:t>
            </a:r>
            <a:r>
              <a:rPr lang="en-NZ" dirty="0" err="1" smtClean="0"/>
              <a:t>Maungakiekie</a:t>
            </a:r>
            <a:r>
              <a:rPr lang="en-NZ" dirty="0" smtClean="0"/>
              <a:t> </a:t>
            </a:r>
            <a:endParaRPr lang="en-NZ" dirty="0"/>
          </a:p>
        </p:txBody>
      </p:sp>
      <p:grpSp>
        <p:nvGrpSpPr>
          <p:cNvPr id="3" name="Group 22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24" name="Rounded Rectangle 23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GP NETWORK BY LOCALITY</a:t>
              </a:r>
            </a:p>
          </p:txBody>
        </p:sp>
        <p:sp>
          <p:nvSpPr>
            <p:cNvPr id="25" name="Rounded Rectangle 24">
              <a:hlinkClick r:id="rId4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6" name="Rounded Rectangle 25">
              <a:hlinkClick r:id="rId5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7" name="Rounded Rectangle 26">
              <a:hlinkClick r:id="rId2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MAUNGAKIEKIE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8" name="Rounded Rectangle 27">
              <a:hlinkClick r:id="rId6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9" name="Rounded Rectangle 28">
              <a:hlinkClick r:id="rId7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0" name="Rounded Rectangle 29">
              <a:hlinkClick r:id="rId8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1" name="Rounded Rectangle 30">
              <a:hlinkClick r:id="rId9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1" name="Rounded Rectangle 40">
              <a:hlinkClick r:id="rId10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4" name="Rounded Rectangle 43">
            <a:hlinkHover r:id="rId11" action="ppaction://hlinksldjump"/>
          </p:cNvPr>
          <p:cNvSpPr/>
          <p:nvPr/>
        </p:nvSpPr>
        <p:spPr>
          <a:xfrm>
            <a:off x="7764780" y="2743200"/>
            <a:ext cx="1287780" cy="4191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/>
              <a:t>PLACE CURSOR HERE TO VIEW </a:t>
            </a:r>
            <a:r>
              <a:rPr lang="en-NZ" sz="900" i="1" dirty="0" smtClean="0"/>
              <a:t>INFLUENTIAL</a:t>
            </a:r>
            <a:r>
              <a:rPr lang="en-NZ" sz="900" dirty="0" smtClean="0"/>
              <a:t> GENERAL PRACTICES</a:t>
            </a:r>
            <a:endParaRPr lang="en-NZ" sz="900" dirty="0"/>
          </a:p>
        </p:txBody>
      </p:sp>
      <p:sp>
        <p:nvSpPr>
          <p:cNvPr id="45" name="Round Same Side Corner Rectangle 44">
            <a:hlinkHover r:id="rId12" action="ppaction://hlinksldjump"/>
          </p:cNvPr>
          <p:cNvSpPr/>
          <p:nvPr/>
        </p:nvSpPr>
        <p:spPr>
          <a:xfrm>
            <a:off x="2171700" y="6454141"/>
            <a:ext cx="4609429" cy="40385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chemeClr val="tx2"/>
                </a:solidFill>
              </a:rPr>
              <a:t>PLACE CURSOR HERE FOR A LIST OF GENERAL PRACTICE NAMES</a:t>
            </a:r>
            <a:endParaRPr lang="en-NZ" sz="1000" dirty="0">
              <a:solidFill>
                <a:schemeClr val="tx2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34395" y="1009650"/>
            <a:ext cx="189199" cy="190554"/>
            <a:chOff x="45495" y="1466850"/>
            <a:chExt cx="189199" cy="190554"/>
          </a:xfrm>
        </p:grpSpPr>
        <p:sp>
          <p:nvSpPr>
            <p:cNvPr id="33" name="Donut 32"/>
            <p:cNvSpPr/>
            <p:nvPr/>
          </p:nvSpPr>
          <p:spPr>
            <a:xfrm>
              <a:off x="45495" y="1466850"/>
              <a:ext cx="189199" cy="190554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8416" y="1495745"/>
              <a:ext cx="142919" cy="13625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50993" y="1207951"/>
            <a:ext cx="1744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Influencing 20% -30% of the network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8900" y="984250"/>
            <a:ext cx="2144774" cy="62230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6053" y="989778"/>
            <a:ext cx="17011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Influencing 30%-40% of the network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60653" y="1267446"/>
            <a:ext cx="132556" cy="1238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9" name="Oval 38"/>
          <p:cNvSpPr/>
          <p:nvPr/>
        </p:nvSpPr>
        <p:spPr>
          <a:xfrm>
            <a:off x="193368" y="1293190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40" name="TextBox 39"/>
          <p:cNvSpPr txBox="1"/>
          <p:nvPr/>
        </p:nvSpPr>
        <p:spPr>
          <a:xfrm>
            <a:off x="347818" y="1395276"/>
            <a:ext cx="1881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Influencing less than 20% of the network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157478" y="1442071"/>
            <a:ext cx="132556" cy="1238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grpSp>
        <p:nvGrpSpPr>
          <p:cNvPr id="46" name="Group 45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47" name="Round Same Side Corner Rectangle 46">
              <a:hlinkClick r:id="rId13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YOUR NETWORK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8" name="Round Same Side Corner Rectangle 47">
              <a:hlinkClick r:id="rId14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9" name="Round Same Side Corner Rectangle 48">
              <a:hlinkClick r:id="rId15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0" name="Round Same Side Corner Rectangle 49">
              <a:hlinkClick r:id="rId16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1" name="Round Same Side Corner Rectangle 50">
              <a:hlinkClick r:id="rId17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ound Same Side Corner Rectangle 52">
              <a:hlinkClick r:id="rId18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4" name="Round Same Side Corner Rectangle 53">
              <a:hlinkClick r:id="rId19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GP LINKAGES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Maungakieki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92616" y="143404"/>
            <a:ext cx="8229600" cy="1143000"/>
          </a:xfrm>
        </p:spPr>
        <p:txBody>
          <a:bodyPr/>
          <a:lstStyle/>
          <a:p>
            <a:r>
              <a:rPr lang="en-NZ" dirty="0" smtClean="0"/>
              <a:t>GP linkages - </a:t>
            </a:r>
            <a:r>
              <a:rPr lang="en-NZ" dirty="0" err="1" smtClean="0"/>
              <a:t>Maungakiekie</a:t>
            </a:r>
            <a:r>
              <a:rPr lang="en-NZ" dirty="0" smtClean="0"/>
              <a:t> </a:t>
            </a:r>
            <a:endParaRPr lang="en-NZ" dirty="0"/>
          </a:p>
        </p:txBody>
      </p:sp>
      <p:grpSp>
        <p:nvGrpSpPr>
          <p:cNvPr id="3" name="Group 22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24" name="Rounded Rectangle 23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GP NETWORK BY LOCALITY</a:t>
              </a:r>
            </a:p>
          </p:txBody>
        </p:sp>
        <p:sp>
          <p:nvSpPr>
            <p:cNvPr id="25" name="Rounded Rectangle 24">
              <a:hlinkClick r:id="rId3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6" name="Rounded Rectangle 25">
              <a:hlinkClick r:id="rId4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7" name="Rounded Rectangle 26">
              <a:hlinkClick r:id="rId5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MAUNGAKIEKIE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8" name="Rounded Rectangle 27">
              <a:hlinkClick r:id="rId6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9" name="Rounded Rectangle 28">
              <a:hlinkClick r:id="rId7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0" name="Rounded Rectangle 29">
              <a:hlinkClick r:id="rId8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1" name="Rounded Rectangle 30">
              <a:hlinkClick r:id="rId9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1" name="Rounded Rectangle 40">
              <a:hlinkClick r:id="rId10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4" name="Rounded Rectangle 43">
            <a:hlinkHover r:id="rId11" action="ppaction://hlinksldjump"/>
          </p:cNvPr>
          <p:cNvSpPr/>
          <p:nvPr/>
        </p:nvSpPr>
        <p:spPr>
          <a:xfrm>
            <a:off x="7764780" y="2743200"/>
            <a:ext cx="1287780" cy="4191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/>
              <a:t>PLACE CURSOR HERE TO VIEW </a:t>
            </a:r>
            <a:r>
              <a:rPr lang="en-NZ" sz="900" i="1" dirty="0" smtClean="0"/>
              <a:t>INFLUENTIAL</a:t>
            </a:r>
            <a:r>
              <a:rPr lang="en-NZ" sz="900" dirty="0" smtClean="0"/>
              <a:t> GENERAL PRACTICES</a:t>
            </a:r>
            <a:endParaRPr lang="en-NZ" sz="900" dirty="0"/>
          </a:p>
        </p:txBody>
      </p:sp>
      <p:sp>
        <p:nvSpPr>
          <p:cNvPr id="45" name="Round Same Side Corner Rectangle 44">
            <a:hlinkHover r:id="rId12" action="ppaction://hlinksldjump"/>
          </p:cNvPr>
          <p:cNvSpPr/>
          <p:nvPr/>
        </p:nvSpPr>
        <p:spPr>
          <a:xfrm>
            <a:off x="2171700" y="6454141"/>
            <a:ext cx="4609429" cy="40385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chemeClr val="tx2"/>
                </a:solidFill>
              </a:rPr>
              <a:t>PLACE CURSOR HERE FOR A LIST OF GENERAL PRACTICE NAMES</a:t>
            </a:r>
            <a:endParaRPr lang="en-NZ" sz="1000" dirty="0">
              <a:solidFill>
                <a:schemeClr val="tx2"/>
              </a:solidFill>
            </a:endParaRPr>
          </a:p>
        </p:txBody>
      </p:sp>
      <p:sp>
        <p:nvSpPr>
          <p:cNvPr id="40" name="Rectangle 39">
            <a:hlinkHover r:id="rId5" action="ppaction://hlinksldjump"/>
          </p:cNvPr>
          <p:cNvSpPr/>
          <p:nvPr/>
        </p:nvSpPr>
        <p:spPr>
          <a:xfrm>
            <a:off x="260350" y="1276350"/>
            <a:ext cx="7359650" cy="50355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1338" y="1462088"/>
            <a:ext cx="7104061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" name="Group 31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3" name="Round Same Side Corner Rectangle 32">
              <a:hlinkClick r:id="rId14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YOUR NETWORK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4" name="Round Same Side Corner Rectangle 33">
              <a:hlinkClick r:id="rId15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5" name="Round Same Side Corner Rectangle 34">
              <a:hlinkClick r:id="rId16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6" name="Round Same Side Corner Rectangle 35">
              <a:hlinkClick r:id="rId17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7" name="Round Same Side Corner Rectangle 36">
              <a:hlinkClick r:id="rId18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 Same Side Corner Rectangle 38">
              <a:hlinkClick r:id="rId19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2" name="Round Same Side Corner Rectangle 41">
              <a:hlinkClick r:id="rId20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GP LINKAGES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lbert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03200" y="308504"/>
            <a:ext cx="8229600" cy="796396"/>
          </a:xfrm>
        </p:spPr>
        <p:txBody>
          <a:bodyPr/>
          <a:lstStyle/>
          <a:p>
            <a:r>
              <a:rPr lang="en-NZ" dirty="0" smtClean="0"/>
              <a:t>GP linkages – Albert/Eden/</a:t>
            </a:r>
            <a:r>
              <a:rPr lang="en-NZ" dirty="0" err="1" smtClean="0"/>
              <a:t>Roskill</a:t>
            </a:r>
            <a:endParaRPr lang="en-NZ" dirty="0"/>
          </a:p>
        </p:txBody>
      </p:sp>
      <p:grpSp>
        <p:nvGrpSpPr>
          <p:cNvPr id="23" name="Group 22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24" name="Rounded Rectangle 23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GP NETWORK BY LOCALITY</a:t>
              </a:r>
            </a:p>
          </p:txBody>
        </p:sp>
        <p:sp>
          <p:nvSpPr>
            <p:cNvPr id="25" name="Rounded Rectangle 24">
              <a:hlinkClick r:id="rId3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6" name="Rounded Rectangle 25">
              <a:hlinkClick r:id="rId4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7" name="Rounded Rectangle 26">
              <a:hlinkClick r:id="rId5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8" name="Rounded Rectangle 27">
              <a:hlinkClick r:id="rId6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/EDEN/ROSKILL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9" name="Rounded Rectangle 28">
              <a:hlinkClick r:id="rId7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0" name="Rounded Rectangle 29">
              <a:hlinkClick r:id="rId8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1" name="Rounded Rectangle 30">
              <a:hlinkClick r:id="rId9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1" name="Rounded Rectangle 40">
              <a:hlinkClick r:id="rId10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6" name="Rounded Rectangle 45">
            <a:hlinkHover r:id="rId11" action="ppaction://hlinksldjump"/>
          </p:cNvPr>
          <p:cNvSpPr/>
          <p:nvPr/>
        </p:nvSpPr>
        <p:spPr>
          <a:xfrm>
            <a:off x="7764780" y="2743200"/>
            <a:ext cx="1287780" cy="4191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/>
              <a:t>PLACE CURSOR HERE TO VIEW </a:t>
            </a:r>
            <a:r>
              <a:rPr lang="en-NZ" sz="900" i="1" dirty="0" smtClean="0"/>
              <a:t>INFLUENTIAL</a:t>
            </a:r>
            <a:r>
              <a:rPr lang="en-NZ" sz="900" dirty="0" smtClean="0"/>
              <a:t> GENERAL PRACTICES</a:t>
            </a:r>
            <a:endParaRPr lang="en-NZ" sz="900" dirty="0"/>
          </a:p>
        </p:txBody>
      </p:sp>
      <p:sp>
        <p:nvSpPr>
          <p:cNvPr id="47" name="Round Same Side Corner Rectangle 46">
            <a:hlinkHover r:id="rId12" action="ppaction://hlinksldjump"/>
          </p:cNvPr>
          <p:cNvSpPr/>
          <p:nvPr/>
        </p:nvSpPr>
        <p:spPr>
          <a:xfrm>
            <a:off x="2171700" y="6454141"/>
            <a:ext cx="4609429" cy="40385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chemeClr val="tx2"/>
                </a:solidFill>
              </a:rPr>
              <a:t>PLACE CURSOR HERE FOR A LIST OF GENERAL PRACTICE NAMES</a:t>
            </a:r>
            <a:endParaRPr lang="en-NZ" sz="1000" dirty="0">
              <a:solidFill>
                <a:schemeClr val="tx2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43" name="Round Same Side Corner Rectangle 42">
              <a:hlinkClick r:id="rId13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YOUR NETWORK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4" name="Round Same Side Corner Rectangle 43">
              <a:hlinkClick r:id="rId14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8" name="Round Same Side Corner Rectangle 47">
              <a:hlinkClick r:id="rId15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9" name="Round Same Side Corner Rectangle 48">
              <a:hlinkClick r:id="rId16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0" name="Round Same Side Corner Rectangle 49">
              <a:hlinkClick r:id="rId17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 Same Side Corner Rectangle 51">
              <a:hlinkClick r:id="rId18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3" name="Round Same Side Corner Rectangle 52">
              <a:hlinkClick r:id="rId19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GP LINKAGES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lbert.emf">
            <a:hlinkHover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03200" y="308504"/>
            <a:ext cx="8229600" cy="796396"/>
          </a:xfrm>
        </p:spPr>
        <p:txBody>
          <a:bodyPr/>
          <a:lstStyle/>
          <a:p>
            <a:r>
              <a:rPr lang="en-NZ" dirty="0" smtClean="0"/>
              <a:t>GP linkages – Albert/Eden/</a:t>
            </a:r>
            <a:r>
              <a:rPr lang="en-NZ" dirty="0" err="1" smtClean="0"/>
              <a:t>Roskill</a:t>
            </a:r>
            <a:endParaRPr lang="en-NZ" dirty="0"/>
          </a:p>
        </p:txBody>
      </p:sp>
      <p:grpSp>
        <p:nvGrpSpPr>
          <p:cNvPr id="3" name="Group 22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24" name="Rounded Rectangle 23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GP NETWORK BY LOCALITY</a:t>
              </a:r>
            </a:p>
          </p:txBody>
        </p:sp>
        <p:sp>
          <p:nvSpPr>
            <p:cNvPr id="25" name="Rounded Rectangle 24">
              <a:hlinkClick r:id="rId4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6" name="Rounded Rectangle 25">
              <a:hlinkClick r:id="rId5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7" name="Rounded Rectangle 26">
              <a:hlinkClick r:id="rId6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8" name="Rounded Rectangle 27">
              <a:hlinkClick r:id="rId2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/EDEN/ROSKILL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9" name="Rounded Rectangle 28">
              <a:hlinkClick r:id="rId7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0" name="Rounded Rectangle 29">
              <a:hlinkClick r:id="rId8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1" name="Rounded Rectangle 30">
              <a:hlinkClick r:id="rId9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1" name="Rounded Rectangle 40">
              <a:hlinkClick r:id="rId10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7764780" y="2743200"/>
            <a:ext cx="1287780" cy="4191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/>
              <a:t>PLACE CURSOR HERE TO VIEW </a:t>
            </a:r>
            <a:r>
              <a:rPr lang="en-NZ" sz="900" i="1" dirty="0" smtClean="0"/>
              <a:t>INFLUENTIAL</a:t>
            </a:r>
            <a:r>
              <a:rPr lang="en-NZ" sz="900" dirty="0" smtClean="0"/>
              <a:t> GENERAL PRACTICES</a:t>
            </a:r>
            <a:endParaRPr lang="en-NZ" sz="900" dirty="0"/>
          </a:p>
        </p:txBody>
      </p:sp>
      <p:sp>
        <p:nvSpPr>
          <p:cNvPr id="39" name="Round Same Side Corner Rectangle 38"/>
          <p:cNvSpPr/>
          <p:nvPr/>
        </p:nvSpPr>
        <p:spPr>
          <a:xfrm>
            <a:off x="2171700" y="6454141"/>
            <a:ext cx="4609429" cy="40385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chemeClr val="tx2"/>
                </a:solidFill>
              </a:rPr>
              <a:t>PLACE CURSOR HERE FOR A LIST OF GENERAL PRACTICE NAMES</a:t>
            </a:r>
            <a:endParaRPr lang="en-NZ" sz="1000" dirty="0">
              <a:solidFill>
                <a:schemeClr val="tx2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954045" y="4267200"/>
            <a:ext cx="189199" cy="190554"/>
            <a:chOff x="45495" y="1466850"/>
            <a:chExt cx="189199" cy="190554"/>
          </a:xfrm>
        </p:grpSpPr>
        <p:sp>
          <p:nvSpPr>
            <p:cNvPr id="44" name="Donut 43"/>
            <p:cNvSpPr/>
            <p:nvPr/>
          </p:nvSpPr>
          <p:spPr>
            <a:xfrm>
              <a:off x="45495" y="1466850"/>
              <a:ext cx="189199" cy="190554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68416" y="1495745"/>
              <a:ext cx="142919" cy="13625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172995" y="4133850"/>
            <a:ext cx="189199" cy="190554"/>
            <a:chOff x="45495" y="1466850"/>
            <a:chExt cx="189199" cy="190554"/>
          </a:xfrm>
        </p:grpSpPr>
        <p:sp>
          <p:nvSpPr>
            <p:cNvPr id="48" name="Donut 47"/>
            <p:cNvSpPr/>
            <p:nvPr/>
          </p:nvSpPr>
          <p:spPr>
            <a:xfrm>
              <a:off x="45495" y="1466850"/>
              <a:ext cx="189199" cy="190554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8416" y="1495745"/>
              <a:ext cx="142919" cy="13625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712745" y="4489450"/>
            <a:ext cx="189199" cy="190554"/>
            <a:chOff x="45495" y="1466850"/>
            <a:chExt cx="189199" cy="190554"/>
          </a:xfrm>
        </p:grpSpPr>
        <p:sp>
          <p:nvSpPr>
            <p:cNvPr id="51" name="Donut 50"/>
            <p:cNvSpPr/>
            <p:nvPr/>
          </p:nvSpPr>
          <p:spPr>
            <a:xfrm>
              <a:off x="45495" y="1466850"/>
              <a:ext cx="189199" cy="190554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68416" y="1495745"/>
              <a:ext cx="142919" cy="13625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sp>
        <p:nvSpPr>
          <p:cNvPr id="56" name="Oval 55"/>
          <p:cNvSpPr/>
          <p:nvPr/>
        </p:nvSpPr>
        <p:spPr>
          <a:xfrm>
            <a:off x="3990668" y="4010990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57" name="Oval 56"/>
          <p:cNvSpPr/>
          <p:nvPr/>
        </p:nvSpPr>
        <p:spPr>
          <a:xfrm>
            <a:off x="4308168" y="4938090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58" name="Oval 57"/>
          <p:cNvSpPr/>
          <p:nvPr/>
        </p:nvSpPr>
        <p:spPr>
          <a:xfrm>
            <a:off x="6486218" y="4557090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59" name="Oval 58"/>
          <p:cNvSpPr/>
          <p:nvPr/>
        </p:nvSpPr>
        <p:spPr>
          <a:xfrm>
            <a:off x="6041718" y="4722190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60" name="Oval 59"/>
          <p:cNvSpPr/>
          <p:nvPr/>
        </p:nvSpPr>
        <p:spPr>
          <a:xfrm>
            <a:off x="4505018" y="4665040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61" name="Oval 60"/>
          <p:cNvSpPr/>
          <p:nvPr/>
        </p:nvSpPr>
        <p:spPr>
          <a:xfrm>
            <a:off x="3622368" y="5065090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62" name="Oval 61"/>
          <p:cNvSpPr/>
          <p:nvPr/>
        </p:nvSpPr>
        <p:spPr>
          <a:xfrm>
            <a:off x="5305118" y="4157040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64" name="Oval 63"/>
          <p:cNvSpPr/>
          <p:nvPr/>
        </p:nvSpPr>
        <p:spPr>
          <a:xfrm>
            <a:off x="4270068" y="4449140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grpSp>
        <p:nvGrpSpPr>
          <p:cNvPr id="65" name="Group 64"/>
          <p:cNvGrpSpPr/>
          <p:nvPr/>
        </p:nvGrpSpPr>
        <p:grpSpPr>
          <a:xfrm>
            <a:off x="134395" y="1009650"/>
            <a:ext cx="189199" cy="190554"/>
            <a:chOff x="45495" y="1466850"/>
            <a:chExt cx="189199" cy="190554"/>
          </a:xfrm>
        </p:grpSpPr>
        <p:sp>
          <p:nvSpPr>
            <p:cNvPr id="66" name="Donut 65"/>
            <p:cNvSpPr/>
            <p:nvPr/>
          </p:nvSpPr>
          <p:spPr>
            <a:xfrm>
              <a:off x="45495" y="1466850"/>
              <a:ext cx="189199" cy="190554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68416" y="1495745"/>
              <a:ext cx="142919" cy="13625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350993" y="1207951"/>
            <a:ext cx="1744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Influencing 20% -30% of the network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8900" y="984250"/>
            <a:ext cx="2144774" cy="62230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56053" y="989778"/>
            <a:ext cx="17011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Influencing 30%-40% of the network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160653" y="1267446"/>
            <a:ext cx="132556" cy="1238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72" name="Oval 71"/>
          <p:cNvSpPr/>
          <p:nvPr/>
        </p:nvSpPr>
        <p:spPr>
          <a:xfrm>
            <a:off x="193368" y="1293190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73" name="TextBox 72"/>
          <p:cNvSpPr txBox="1"/>
          <p:nvPr/>
        </p:nvSpPr>
        <p:spPr>
          <a:xfrm>
            <a:off x="347818" y="1395276"/>
            <a:ext cx="1881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Influencing less than 20% of the network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157478" y="1442071"/>
            <a:ext cx="132556" cy="1238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grpSp>
        <p:nvGrpSpPr>
          <p:cNvPr id="53" name="Group 52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54" name="Round Same Side Corner Rectangle 53">
              <a:hlinkClick r:id="rId11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YOUR NETWORK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5" name="Round Same Side Corner Rectangle 54">
              <a:hlinkClick r:id="rId12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3" name="Round Same Side Corner Rectangle 62">
              <a:hlinkClick r:id="rId13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5" name="Round Same Side Corner Rectangle 74">
              <a:hlinkClick r:id="rId14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6" name="Round Same Side Corner Rectangle 75">
              <a:hlinkClick r:id="rId15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ound Same Side Corner Rectangle 77">
              <a:hlinkClick r:id="rId16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9" name="Round Same Side Corner Rectangle 78">
              <a:hlinkClick r:id="rId17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GP LINKAGES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lbert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03200" y="308504"/>
            <a:ext cx="8229600" cy="796396"/>
          </a:xfrm>
        </p:spPr>
        <p:txBody>
          <a:bodyPr/>
          <a:lstStyle/>
          <a:p>
            <a:r>
              <a:rPr lang="en-NZ" dirty="0" smtClean="0"/>
              <a:t>GP linkages – Albert/Eden/</a:t>
            </a:r>
            <a:r>
              <a:rPr lang="en-NZ" dirty="0" err="1" smtClean="0"/>
              <a:t>Roskill</a:t>
            </a:r>
            <a:endParaRPr lang="en-NZ" dirty="0"/>
          </a:p>
        </p:txBody>
      </p:sp>
      <p:grpSp>
        <p:nvGrpSpPr>
          <p:cNvPr id="3" name="Group 22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24" name="Rounded Rectangle 23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GP NETWORK BY LOCALITY</a:t>
              </a:r>
            </a:p>
          </p:txBody>
        </p:sp>
        <p:sp>
          <p:nvSpPr>
            <p:cNvPr id="25" name="Rounded Rectangle 24">
              <a:hlinkClick r:id="rId3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6" name="Rounded Rectangle 25">
              <a:hlinkClick r:id="rId4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7" name="Rounded Rectangle 26">
              <a:hlinkClick r:id="rId5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8" name="Rounded Rectangle 27">
              <a:hlinkClick r:id="rId6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/EDEN/ROSKILL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9" name="Rounded Rectangle 28">
              <a:hlinkClick r:id="rId7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0" name="Rounded Rectangle 29">
              <a:hlinkClick r:id="rId8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1" name="Rounded Rectangle 30">
              <a:hlinkClick r:id="rId9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1" name="Rounded Rectangle 40">
              <a:hlinkClick r:id="rId10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7764780" y="2743200"/>
            <a:ext cx="1287780" cy="4191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/>
              <a:t>PLACE CURSOR HERE TO VIEW </a:t>
            </a:r>
            <a:r>
              <a:rPr lang="en-NZ" sz="900" i="1" dirty="0" smtClean="0"/>
              <a:t>INFLUENTIAL</a:t>
            </a:r>
            <a:r>
              <a:rPr lang="en-NZ" sz="900" dirty="0" smtClean="0"/>
              <a:t> GENERAL PRACTICES</a:t>
            </a:r>
            <a:endParaRPr lang="en-NZ" sz="900" dirty="0"/>
          </a:p>
        </p:txBody>
      </p:sp>
      <p:sp>
        <p:nvSpPr>
          <p:cNvPr id="39" name="Round Same Side Corner Rectangle 38"/>
          <p:cNvSpPr/>
          <p:nvPr/>
        </p:nvSpPr>
        <p:spPr>
          <a:xfrm>
            <a:off x="2171700" y="6454141"/>
            <a:ext cx="4609429" cy="40385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chemeClr val="tx2"/>
                </a:solidFill>
              </a:rPr>
              <a:t>PLACE CURSOR HERE FOR A LIST OF GENERAL PRACTICE NAMES</a:t>
            </a:r>
            <a:endParaRPr lang="en-NZ" sz="1000" dirty="0">
              <a:solidFill>
                <a:schemeClr val="tx2"/>
              </a:solidFill>
            </a:endParaRPr>
          </a:p>
        </p:txBody>
      </p:sp>
      <p:sp>
        <p:nvSpPr>
          <p:cNvPr id="43" name="Rectangle 42">
            <a:hlinkHover r:id="rId6" action="ppaction://hlinksldjump"/>
          </p:cNvPr>
          <p:cNvSpPr/>
          <p:nvPr/>
        </p:nvSpPr>
        <p:spPr>
          <a:xfrm>
            <a:off x="260350" y="1276350"/>
            <a:ext cx="7258050" cy="50355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026" name="Picture 2">
            <a:hlinkHover r:id="rId6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751" y="1863725"/>
            <a:ext cx="7169149" cy="4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" name="Group 31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3" name="Round Same Side Corner Rectangle 32">
              <a:hlinkClick r:id="rId12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YOUR NETWORK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4" name="Round Same Side Corner Rectangle 33">
              <a:hlinkClick r:id="rId13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5" name="Round Same Side Corner Rectangle 34">
              <a:hlinkClick r:id="rId14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6" name="Round Same Side Corner Rectangle 35">
              <a:hlinkClick r:id="rId15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7" name="Round Same Side Corner Rectangle 36">
              <a:hlinkClick r:id="rId16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ound Same Side Corner Rectangle 41">
              <a:hlinkClick r:id="rId17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4" name="Round Same Side Corner Rectangle 43">
              <a:hlinkClick r:id="rId18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GP LINKAGES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Role in evaluation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NZ" dirty="0" smtClean="0"/>
              <a:t>Networks </a:t>
            </a:r>
            <a:r>
              <a:rPr lang="en-NZ" dirty="0" smtClean="0"/>
              <a:t>always </a:t>
            </a:r>
            <a:r>
              <a:rPr lang="en-NZ" dirty="0" smtClean="0"/>
              <a:t>exist, are often invisible, </a:t>
            </a:r>
            <a:r>
              <a:rPr lang="en-NZ" dirty="0" smtClean="0"/>
              <a:t>and influence response and </a:t>
            </a:r>
            <a:r>
              <a:rPr lang="en-NZ" dirty="0" smtClean="0"/>
              <a:t>performance</a:t>
            </a:r>
          </a:p>
          <a:p>
            <a:r>
              <a:rPr lang="en-NZ" dirty="0" smtClean="0"/>
              <a:t>Understanding </a:t>
            </a:r>
            <a:r>
              <a:rPr lang="en-NZ" dirty="0" smtClean="0"/>
              <a:t>connections and </a:t>
            </a:r>
            <a:r>
              <a:rPr lang="en-NZ" dirty="0" smtClean="0"/>
              <a:t>influence – inform evaluation design, engagement, analysis, feedback</a:t>
            </a:r>
            <a:endParaRPr lang="en-NZ" dirty="0" smtClean="0"/>
          </a:p>
          <a:p>
            <a:r>
              <a:rPr lang="en-NZ" dirty="0" smtClean="0"/>
              <a:t>Illuminate  behaviour of actors and network </a:t>
            </a:r>
            <a:r>
              <a:rPr lang="en-NZ" dirty="0" smtClean="0"/>
              <a:t>whole</a:t>
            </a:r>
          </a:p>
          <a:p>
            <a:r>
              <a:rPr lang="en-NZ" dirty="0" smtClean="0"/>
              <a:t>Feedback to </a:t>
            </a:r>
            <a:r>
              <a:rPr lang="en-NZ" u="sng" dirty="0" smtClean="0"/>
              <a:t>design change </a:t>
            </a:r>
            <a:r>
              <a:rPr lang="en-NZ" dirty="0" smtClean="0"/>
              <a:t>or </a:t>
            </a:r>
            <a:r>
              <a:rPr lang="en-NZ" u="sng" dirty="0" smtClean="0"/>
              <a:t>catalyse emergent </a:t>
            </a:r>
            <a:r>
              <a:rPr lang="en-NZ" u="sng" dirty="0" smtClean="0"/>
              <a:t>behaviour  </a:t>
            </a:r>
            <a:r>
              <a:rPr lang="en-NZ" dirty="0" smtClean="0"/>
              <a:t>(links to complexity theory)</a:t>
            </a:r>
            <a:endParaRPr lang="en-NZ" dirty="0" smtClean="0"/>
          </a:p>
          <a:p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Oraki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14866" y="143404"/>
            <a:ext cx="8229600" cy="1143000"/>
          </a:xfrm>
        </p:spPr>
        <p:txBody>
          <a:bodyPr/>
          <a:lstStyle/>
          <a:p>
            <a:r>
              <a:rPr lang="en-NZ" dirty="0" smtClean="0"/>
              <a:t>GP linkages - </a:t>
            </a:r>
            <a:r>
              <a:rPr lang="en-NZ" dirty="0" err="1" smtClean="0"/>
              <a:t>Orakie</a:t>
            </a:r>
            <a:endParaRPr lang="en-NZ" dirty="0"/>
          </a:p>
        </p:txBody>
      </p:sp>
      <p:grpSp>
        <p:nvGrpSpPr>
          <p:cNvPr id="23" name="Group 22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24" name="Rounded Rectangle 23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GP NETWORK BY LOCALITY</a:t>
              </a:r>
            </a:p>
          </p:txBody>
        </p:sp>
        <p:sp>
          <p:nvSpPr>
            <p:cNvPr id="25" name="Rounded Rectangle 24">
              <a:hlinkClick r:id="rId3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6" name="Rounded Rectangle 25">
              <a:hlinkClick r:id="rId4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7" name="Rounded Rectangle 26">
              <a:hlinkClick r:id="rId5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8" name="Rounded Rectangle 27">
              <a:hlinkClick r:id="rId6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9" name="Rounded Rectangle 28">
              <a:hlinkClick r:id="rId7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ORAKIE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0" name="Rounded Rectangle 29">
              <a:hlinkClick r:id="rId8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1" name="Rounded Rectangle 30">
              <a:hlinkClick r:id="rId9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1" name="Rounded Rectangle 40">
              <a:hlinkClick r:id="rId10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4" name="Rounded Rectangle 43">
            <a:hlinkHover r:id="rId11" action="ppaction://hlinksldjump"/>
          </p:cNvPr>
          <p:cNvSpPr/>
          <p:nvPr/>
        </p:nvSpPr>
        <p:spPr>
          <a:xfrm>
            <a:off x="7764780" y="2743200"/>
            <a:ext cx="1287780" cy="4191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/>
              <a:t>PLACE CURSOR HERE TO VIEW </a:t>
            </a:r>
            <a:r>
              <a:rPr lang="en-NZ" sz="900" i="1" dirty="0" smtClean="0"/>
              <a:t>INFLUENTIAL</a:t>
            </a:r>
            <a:r>
              <a:rPr lang="en-NZ" sz="900" dirty="0" smtClean="0"/>
              <a:t> GENERAL PRACTICES</a:t>
            </a:r>
            <a:endParaRPr lang="en-NZ" sz="900" dirty="0"/>
          </a:p>
        </p:txBody>
      </p:sp>
      <p:sp>
        <p:nvSpPr>
          <p:cNvPr id="45" name="Round Same Side Corner Rectangle 44">
            <a:hlinkHover r:id="rId12" action="ppaction://hlinksldjump"/>
          </p:cNvPr>
          <p:cNvSpPr/>
          <p:nvPr/>
        </p:nvSpPr>
        <p:spPr>
          <a:xfrm>
            <a:off x="2171700" y="6454141"/>
            <a:ext cx="4609429" cy="40385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chemeClr val="tx2"/>
                </a:solidFill>
              </a:rPr>
              <a:t>PLACE CURSOR HERE FOR A LIST OF GENERAL PRACTICE NAMES</a:t>
            </a:r>
            <a:endParaRPr lang="en-NZ" sz="1000" dirty="0">
              <a:solidFill>
                <a:schemeClr val="tx2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3" name="Round Same Side Corner Rectangle 32">
              <a:hlinkClick r:id="rId13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YOUR NETWORK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4" name="Round Same Side Corner Rectangle 33">
              <a:hlinkClick r:id="rId14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5" name="Round Same Side Corner Rectangle 34">
              <a:hlinkClick r:id="rId15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6" name="Round Same Side Corner Rectangle 35">
              <a:hlinkClick r:id="rId16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7" name="Round Same Side Corner Rectangle 36">
              <a:hlinkClick r:id="rId17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 Same Side Corner Rectangle 38">
              <a:hlinkClick r:id="rId18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0" name="Round Same Side Corner Rectangle 39">
              <a:hlinkClick r:id="rId19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GP LINKAGES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Orakie.emf">
            <a:hlinkHover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14866" y="143404"/>
            <a:ext cx="8229600" cy="1143000"/>
          </a:xfrm>
        </p:spPr>
        <p:txBody>
          <a:bodyPr/>
          <a:lstStyle/>
          <a:p>
            <a:r>
              <a:rPr lang="en-NZ" dirty="0" smtClean="0"/>
              <a:t>GP linkages - </a:t>
            </a:r>
            <a:r>
              <a:rPr lang="en-NZ" dirty="0" err="1" smtClean="0"/>
              <a:t>Orakie</a:t>
            </a:r>
            <a:endParaRPr lang="en-NZ" dirty="0"/>
          </a:p>
        </p:txBody>
      </p:sp>
      <p:grpSp>
        <p:nvGrpSpPr>
          <p:cNvPr id="3" name="Group 22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24" name="Rounded Rectangle 23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GP NETWORK BY LOCALITY</a:t>
              </a:r>
            </a:p>
          </p:txBody>
        </p:sp>
        <p:sp>
          <p:nvSpPr>
            <p:cNvPr id="25" name="Rounded Rectangle 24">
              <a:hlinkClick r:id="rId4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6" name="Rounded Rectangle 25">
              <a:hlinkClick r:id="rId5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7" name="Rounded Rectangle 26">
              <a:hlinkClick r:id="rId6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8" name="Rounded Rectangle 27">
              <a:hlinkClick r:id="rId7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9" name="Rounded Rectangle 28">
              <a:hlinkClick r:id="rId2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ORAKIE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0" name="Rounded Rectangle 29">
              <a:hlinkClick r:id="rId8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1" name="Rounded Rectangle 30">
              <a:hlinkClick r:id="rId9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1" name="Rounded Rectangle 40">
              <a:hlinkClick r:id="rId10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4" name="Rounded Rectangle 43">
            <a:hlinkHover r:id="rId11" action="ppaction://hlinksldjump"/>
          </p:cNvPr>
          <p:cNvSpPr/>
          <p:nvPr/>
        </p:nvSpPr>
        <p:spPr>
          <a:xfrm>
            <a:off x="7764780" y="2743200"/>
            <a:ext cx="1287780" cy="4191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/>
              <a:t>PLACE CURSOR HERE TO VIEW </a:t>
            </a:r>
            <a:r>
              <a:rPr lang="en-NZ" sz="900" i="1" dirty="0" smtClean="0"/>
              <a:t>INFLUENTIAL</a:t>
            </a:r>
            <a:r>
              <a:rPr lang="en-NZ" sz="900" dirty="0" smtClean="0"/>
              <a:t> GENERAL PRACTICES</a:t>
            </a:r>
            <a:endParaRPr lang="en-NZ" sz="900" dirty="0"/>
          </a:p>
        </p:txBody>
      </p:sp>
      <p:sp>
        <p:nvSpPr>
          <p:cNvPr id="45" name="Round Same Side Corner Rectangle 44">
            <a:hlinkHover r:id="rId12" action="ppaction://hlinksldjump"/>
          </p:cNvPr>
          <p:cNvSpPr/>
          <p:nvPr/>
        </p:nvSpPr>
        <p:spPr>
          <a:xfrm>
            <a:off x="2171700" y="6454141"/>
            <a:ext cx="4609429" cy="40385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chemeClr val="tx2"/>
                </a:solidFill>
              </a:rPr>
              <a:t>PLACE CURSOR HERE FOR A LIST OF GENERAL PRACTICE NAMES</a:t>
            </a:r>
            <a:endParaRPr lang="en-NZ" sz="1000" dirty="0">
              <a:solidFill>
                <a:schemeClr val="tx2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77257" y="4100512"/>
            <a:ext cx="189199" cy="190554"/>
            <a:chOff x="45495" y="1466850"/>
            <a:chExt cx="189199" cy="190554"/>
          </a:xfrm>
        </p:grpSpPr>
        <p:sp>
          <p:nvSpPr>
            <p:cNvPr id="33" name="Donut 32"/>
            <p:cNvSpPr/>
            <p:nvPr/>
          </p:nvSpPr>
          <p:spPr>
            <a:xfrm>
              <a:off x="45495" y="1466850"/>
              <a:ext cx="189199" cy="190554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8416" y="1495745"/>
              <a:ext cx="142919" cy="13625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93855" y="4298813"/>
            <a:ext cx="1744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Influencing 20% -30% of the network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31762" y="4075112"/>
            <a:ext cx="2144774" cy="62230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8915" y="4080640"/>
            <a:ext cx="17011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Influencing 30%-40% of the network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203515" y="4358308"/>
            <a:ext cx="132556" cy="1238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9" name="Oval 38"/>
          <p:cNvSpPr/>
          <p:nvPr/>
        </p:nvSpPr>
        <p:spPr>
          <a:xfrm>
            <a:off x="236230" y="4384052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40" name="TextBox 39"/>
          <p:cNvSpPr txBox="1"/>
          <p:nvPr/>
        </p:nvSpPr>
        <p:spPr>
          <a:xfrm>
            <a:off x="390680" y="4486138"/>
            <a:ext cx="1881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Influencing less than 20% of the network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00340" y="4532933"/>
            <a:ext cx="132556" cy="1238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grpSp>
        <p:nvGrpSpPr>
          <p:cNvPr id="46" name="Group 45"/>
          <p:cNvGrpSpPr/>
          <p:nvPr/>
        </p:nvGrpSpPr>
        <p:grpSpPr>
          <a:xfrm>
            <a:off x="3669757" y="2868612"/>
            <a:ext cx="189199" cy="190554"/>
            <a:chOff x="45495" y="1466850"/>
            <a:chExt cx="189199" cy="190554"/>
          </a:xfrm>
        </p:grpSpPr>
        <p:sp>
          <p:nvSpPr>
            <p:cNvPr id="47" name="Donut 46"/>
            <p:cNvSpPr/>
            <p:nvPr/>
          </p:nvSpPr>
          <p:spPr>
            <a:xfrm>
              <a:off x="45495" y="1466850"/>
              <a:ext cx="189199" cy="190554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68416" y="1495745"/>
              <a:ext cx="142919" cy="13625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701257" y="3192462"/>
            <a:ext cx="189199" cy="190554"/>
            <a:chOff x="45495" y="1466850"/>
            <a:chExt cx="189199" cy="190554"/>
          </a:xfrm>
        </p:grpSpPr>
        <p:sp>
          <p:nvSpPr>
            <p:cNvPr id="50" name="Donut 49"/>
            <p:cNvSpPr/>
            <p:nvPr/>
          </p:nvSpPr>
          <p:spPr>
            <a:xfrm>
              <a:off x="45495" y="1466850"/>
              <a:ext cx="189199" cy="190554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8416" y="1495745"/>
              <a:ext cx="142919" cy="13625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768057" y="3579812"/>
            <a:ext cx="189199" cy="190554"/>
            <a:chOff x="45495" y="1466850"/>
            <a:chExt cx="189199" cy="190554"/>
          </a:xfrm>
        </p:grpSpPr>
        <p:sp>
          <p:nvSpPr>
            <p:cNvPr id="53" name="Donut 52"/>
            <p:cNvSpPr/>
            <p:nvPr/>
          </p:nvSpPr>
          <p:spPr>
            <a:xfrm>
              <a:off x="45495" y="1466850"/>
              <a:ext cx="189199" cy="190554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8416" y="1495745"/>
              <a:ext cx="142919" cy="13625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530057" y="3370262"/>
            <a:ext cx="189199" cy="190554"/>
            <a:chOff x="45495" y="1466850"/>
            <a:chExt cx="189199" cy="190554"/>
          </a:xfrm>
        </p:grpSpPr>
        <p:sp>
          <p:nvSpPr>
            <p:cNvPr id="56" name="Donut 55"/>
            <p:cNvSpPr/>
            <p:nvPr/>
          </p:nvSpPr>
          <p:spPr>
            <a:xfrm>
              <a:off x="45495" y="1466850"/>
              <a:ext cx="189199" cy="190554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8416" y="1495745"/>
              <a:ext cx="142919" cy="13625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964907" y="2620962"/>
            <a:ext cx="189199" cy="190554"/>
            <a:chOff x="45495" y="1466850"/>
            <a:chExt cx="189199" cy="190554"/>
          </a:xfrm>
        </p:grpSpPr>
        <p:sp>
          <p:nvSpPr>
            <p:cNvPr id="59" name="Donut 58"/>
            <p:cNvSpPr/>
            <p:nvPr/>
          </p:nvSpPr>
          <p:spPr>
            <a:xfrm>
              <a:off x="45495" y="1466850"/>
              <a:ext cx="189199" cy="190554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68416" y="1495745"/>
              <a:ext cx="142919" cy="13625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761707" y="2360612"/>
            <a:ext cx="189199" cy="190554"/>
            <a:chOff x="45495" y="1466850"/>
            <a:chExt cx="189199" cy="190554"/>
          </a:xfrm>
        </p:grpSpPr>
        <p:sp>
          <p:nvSpPr>
            <p:cNvPr id="62" name="Donut 61"/>
            <p:cNvSpPr/>
            <p:nvPr/>
          </p:nvSpPr>
          <p:spPr>
            <a:xfrm>
              <a:off x="45495" y="1466850"/>
              <a:ext cx="189199" cy="190554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68416" y="1495745"/>
              <a:ext cx="142919" cy="13625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098007" y="1846262"/>
            <a:ext cx="189199" cy="190554"/>
            <a:chOff x="45495" y="1466850"/>
            <a:chExt cx="189199" cy="190554"/>
          </a:xfrm>
        </p:grpSpPr>
        <p:sp>
          <p:nvSpPr>
            <p:cNvPr id="65" name="Donut 64"/>
            <p:cNvSpPr/>
            <p:nvPr/>
          </p:nvSpPr>
          <p:spPr>
            <a:xfrm>
              <a:off x="45495" y="1466850"/>
              <a:ext cx="189199" cy="190554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68416" y="1495745"/>
              <a:ext cx="142919" cy="13625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409407" y="2468562"/>
            <a:ext cx="189199" cy="190554"/>
            <a:chOff x="45495" y="1466850"/>
            <a:chExt cx="189199" cy="190554"/>
          </a:xfrm>
        </p:grpSpPr>
        <p:sp>
          <p:nvSpPr>
            <p:cNvPr id="68" name="Donut 67"/>
            <p:cNvSpPr/>
            <p:nvPr/>
          </p:nvSpPr>
          <p:spPr>
            <a:xfrm>
              <a:off x="45495" y="1466850"/>
              <a:ext cx="189199" cy="190554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68416" y="1495745"/>
              <a:ext cx="142919" cy="13625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898357" y="2081212"/>
            <a:ext cx="189199" cy="190554"/>
            <a:chOff x="45495" y="1466850"/>
            <a:chExt cx="189199" cy="190554"/>
          </a:xfrm>
        </p:grpSpPr>
        <p:sp>
          <p:nvSpPr>
            <p:cNvPr id="74" name="Donut 73"/>
            <p:cNvSpPr/>
            <p:nvPr/>
          </p:nvSpPr>
          <p:spPr>
            <a:xfrm>
              <a:off x="45495" y="1466850"/>
              <a:ext cx="189199" cy="190554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8416" y="1495745"/>
              <a:ext cx="142919" cy="13625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sp>
        <p:nvSpPr>
          <p:cNvPr id="76" name="Oval 75"/>
          <p:cNvSpPr/>
          <p:nvPr/>
        </p:nvSpPr>
        <p:spPr>
          <a:xfrm>
            <a:off x="3360430" y="2110752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82" name="Oval 81"/>
          <p:cNvSpPr/>
          <p:nvPr/>
        </p:nvSpPr>
        <p:spPr>
          <a:xfrm>
            <a:off x="2350780" y="3279152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83" name="Oval 82"/>
          <p:cNvSpPr/>
          <p:nvPr/>
        </p:nvSpPr>
        <p:spPr>
          <a:xfrm>
            <a:off x="3906530" y="2434602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grpSp>
        <p:nvGrpSpPr>
          <p:cNvPr id="70" name="Group 69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71" name="Round Same Side Corner Rectangle 70">
              <a:hlinkClick r:id="rId13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YOUR NETWORK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2" name="Round Same Side Corner Rectangle 71">
              <a:hlinkClick r:id="rId14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7" name="Round Same Side Corner Rectangle 76">
              <a:hlinkClick r:id="rId15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8" name="Round Same Side Corner Rectangle 77">
              <a:hlinkClick r:id="rId16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9" name="Round Same Side Corner Rectangle 78">
              <a:hlinkClick r:id="rId17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ound Same Side Corner Rectangle 80">
              <a:hlinkClick r:id="rId18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84" name="Round Same Side Corner Rectangle 83">
              <a:hlinkClick r:id="rId19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GP LINKAGES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Oraki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14866" y="143404"/>
            <a:ext cx="8229600" cy="1143000"/>
          </a:xfrm>
        </p:spPr>
        <p:txBody>
          <a:bodyPr/>
          <a:lstStyle/>
          <a:p>
            <a:r>
              <a:rPr lang="en-NZ" dirty="0" smtClean="0"/>
              <a:t>GP linkages - </a:t>
            </a:r>
            <a:r>
              <a:rPr lang="en-NZ" dirty="0" err="1" smtClean="0"/>
              <a:t>Orakie</a:t>
            </a:r>
            <a:endParaRPr lang="en-NZ" dirty="0"/>
          </a:p>
        </p:txBody>
      </p:sp>
      <p:grpSp>
        <p:nvGrpSpPr>
          <p:cNvPr id="3" name="Group 22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24" name="Rounded Rectangle 23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GP NETWORK BY LOCALITY</a:t>
              </a:r>
            </a:p>
          </p:txBody>
        </p:sp>
        <p:sp>
          <p:nvSpPr>
            <p:cNvPr id="25" name="Rounded Rectangle 24">
              <a:hlinkClick r:id="rId3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6" name="Rounded Rectangle 25">
              <a:hlinkClick r:id="rId4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7" name="Rounded Rectangle 26">
              <a:hlinkClick r:id="rId5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8" name="Rounded Rectangle 27">
              <a:hlinkClick r:id="rId6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9" name="Rounded Rectangle 28">
              <a:hlinkClick r:id="rId7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ORAKIE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0" name="Rounded Rectangle 29">
              <a:hlinkClick r:id="rId8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1" name="Rounded Rectangle 30">
              <a:hlinkClick r:id="rId9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1" name="Rounded Rectangle 40">
              <a:hlinkClick r:id="rId10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4" name="Rounded Rectangle 43">
            <a:hlinkHover r:id="rId11" action="ppaction://hlinksldjump"/>
          </p:cNvPr>
          <p:cNvSpPr/>
          <p:nvPr/>
        </p:nvSpPr>
        <p:spPr>
          <a:xfrm>
            <a:off x="7764780" y="2743200"/>
            <a:ext cx="1287780" cy="4191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/>
              <a:t>PLACE CURSOR HERE TO VIEW </a:t>
            </a:r>
            <a:r>
              <a:rPr lang="en-NZ" sz="900" i="1" dirty="0" smtClean="0"/>
              <a:t>INFLUENTIAL</a:t>
            </a:r>
            <a:r>
              <a:rPr lang="en-NZ" sz="900" dirty="0" smtClean="0"/>
              <a:t> GENERAL PRACTICES</a:t>
            </a:r>
            <a:endParaRPr lang="en-NZ" sz="900" dirty="0"/>
          </a:p>
        </p:txBody>
      </p:sp>
      <p:sp>
        <p:nvSpPr>
          <p:cNvPr id="45" name="Round Same Side Corner Rectangle 44">
            <a:hlinkHover r:id="rId12" action="ppaction://hlinksldjump"/>
          </p:cNvPr>
          <p:cNvSpPr/>
          <p:nvPr/>
        </p:nvSpPr>
        <p:spPr>
          <a:xfrm>
            <a:off x="2171700" y="6454141"/>
            <a:ext cx="4609429" cy="40385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chemeClr val="tx2"/>
                </a:solidFill>
              </a:rPr>
              <a:t>PLACE CURSOR HERE FOR A LIST OF GENERAL PRACTICE NAMES</a:t>
            </a:r>
            <a:endParaRPr lang="en-NZ" sz="1000" dirty="0">
              <a:solidFill>
                <a:schemeClr val="tx2"/>
              </a:solidFill>
            </a:endParaRPr>
          </a:p>
        </p:txBody>
      </p:sp>
      <p:sp>
        <p:nvSpPr>
          <p:cNvPr id="33" name="Rectangle 32">
            <a:hlinkHover r:id="rId7" action="ppaction://hlinksldjump"/>
          </p:cNvPr>
          <p:cNvSpPr/>
          <p:nvPr/>
        </p:nvSpPr>
        <p:spPr>
          <a:xfrm>
            <a:off x="260350" y="1111910"/>
            <a:ext cx="7471816" cy="523768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1338" y="1463675"/>
            <a:ext cx="7146937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2" name="Group 31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4" name="Round Same Side Corner Rectangle 33">
              <a:hlinkClick r:id="rId14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YOUR NETWORK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5" name="Round Same Side Corner Rectangle 34">
              <a:hlinkClick r:id="rId15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6" name="Round Same Side Corner Rectangle 35">
              <a:hlinkClick r:id="rId16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7" name="Round Same Side Corner Rectangle 36">
              <a:hlinkClick r:id="rId17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8" name="Round Same Side Corner Rectangle 37">
              <a:hlinkClick r:id="rId18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ound Same Side Corner Rectangle 39">
              <a:hlinkClick r:id="rId19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2" name="Round Same Side Corner Rectangle 41">
              <a:hlinkClick r:id="rId20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GP LINKAGES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14866" y="143404"/>
            <a:ext cx="8229600" cy="1143000"/>
          </a:xfrm>
        </p:spPr>
        <p:txBody>
          <a:bodyPr/>
          <a:lstStyle/>
          <a:p>
            <a:r>
              <a:rPr lang="en-NZ" dirty="0" smtClean="0"/>
              <a:t>GP linkages - </a:t>
            </a:r>
            <a:r>
              <a:rPr lang="en-NZ" dirty="0" err="1" smtClean="0"/>
              <a:t>Waitakere</a:t>
            </a:r>
            <a:endParaRPr lang="en-NZ" dirty="0"/>
          </a:p>
        </p:txBody>
      </p:sp>
      <p:grpSp>
        <p:nvGrpSpPr>
          <p:cNvPr id="23" name="Group 22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24" name="Rounded Rectangle 23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GP NETWORK BY LOCALITY</a:t>
              </a:r>
            </a:p>
          </p:txBody>
        </p:sp>
        <p:sp>
          <p:nvSpPr>
            <p:cNvPr id="25" name="Rounded Rectangle 24">
              <a:hlinkClick r:id="rId2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6" name="Rounded Rectangle 25">
              <a:hlinkClick r:id="rId3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7" name="Rounded Rectangle 26">
              <a:hlinkClick r:id="rId4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8" name="Rounded Rectangle 27">
              <a:hlinkClick r:id="rId5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9" name="Rounded Rectangle 28">
              <a:hlinkClick r:id="rId6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0" name="Rounded Rectangle 29">
              <a:hlinkClick r:id="rId7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WAITAKERE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1" name="Rounded Rectangle 30">
              <a:hlinkClick r:id="rId8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1" name="Rounded Rectangle 40">
              <a:hlinkClick r:id="rId9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3" name="Title 12"/>
          <p:cNvSpPr txBox="1">
            <a:spLocks/>
          </p:cNvSpPr>
          <p:nvPr/>
        </p:nvSpPr>
        <p:spPr>
          <a:xfrm>
            <a:off x="173566" y="31660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</a:t>
            </a:r>
            <a:r>
              <a:rPr kumimoji="0" lang="en-NZ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DATA</a:t>
            </a:r>
            <a:endParaRPr kumimoji="0" lang="en-N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44" name="Round Same Side Corner Rectangle 43">
              <a:hlinkClick r:id="rId10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YOUR NETWORK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5" name="Round Same Side Corner Rectangle 44">
              <a:hlinkClick r:id="rId11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6" name="Round Same Side Corner Rectangle 45">
              <a:hlinkClick r:id="rId12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7" name="Round Same Side Corner Rectangle 46">
              <a:hlinkClick r:id="rId13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8" name="Round Same Side Corner Rectangle 47">
              <a:hlinkClick r:id="rId14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ound Same Side Corner Rectangle 49">
              <a:hlinkClick r:id="rId15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1" name="Round Same Side Corner Rectangle 50">
              <a:hlinkClick r:id="rId16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GP LINKAGES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Waitemata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14866" y="143404"/>
            <a:ext cx="8229600" cy="1143000"/>
          </a:xfrm>
        </p:spPr>
        <p:txBody>
          <a:bodyPr/>
          <a:lstStyle/>
          <a:p>
            <a:r>
              <a:rPr lang="en-NZ" dirty="0" smtClean="0"/>
              <a:t>GP linkages - </a:t>
            </a:r>
            <a:r>
              <a:rPr lang="en-NZ" dirty="0" err="1" smtClean="0"/>
              <a:t>Waitemata</a:t>
            </a:r>
            <a:endParaRPr lang="en-NZ" dirty="0"/>
          </a:p>
        </p:txBody>
      </p:sp>
      <p:grpSp>
        <p:nvGrpSpPr>
          <p:cNvPr id="23" name="Group 22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24" name="Rounded Rectangle 23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GP NETWORK BY LOCALITY</a:t>
              </a:r>
            </a:p>
          </p:txBody>
        </p:sp>
        <p:sp>
          <p:nvSpPr>
            <p:cNvPr id="25" name="Rounded Rectangle 24">
              <a:hlinkClick r:id="rId3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6" name="Rounded Rectangle 25">
              <a:hlinkClick r:id="rId4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7" name="Rounded Rectangle 26">
              <a:hlinkClick r:id="rId5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8" name="Rounded Rectangle 27">
              <a:hlinkClick r:id="rId6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9" name="Rounded Rectangle 28">
              <a:hlinkClick r:id="rId7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0" name="Rounded Rectangle 29">
              <a:hlinkClick r:id="rId8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1" name="Rounded Rectangle 30">
              <a:hlinkClick r:id="rId9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WAITEMATA &amp; GULF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1" name="Rounded Rectangle 40">
              <a:hlinkClick r:id="rId10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4" name="Rounded Rectangle 43">
            <a:hlinkHover r:id="rId11" action="ppaction://hlinksldjump"/>
          </p:cNvPr>
          <p:cNvSpPr/>
          <p:nvPr/>
        </p:nvSpPr>
        <p:spPr>
          <a:xfrm>
            <a:off x="7764780" y="2743200"/>
            <a:ext cx="1287780" cy="4191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/>
              <a:t>PLACE CURSOR HERE TO VIEW </a:t>
            </a:r>
            <a:r>
              <a:rPr lang="en-NZ" sz="900" i="1" dirty="0" smtClean="0"/>
              <a:t>INFLUENTIAL</a:t>
            </a:r>
            <a:r>
              <a:rPr lang="en-NZ" sz="900" dirty="0" smtClean="0"/>
              <a:t> GENERAL PRACTICES</a:t>
            </a:r>
            <a:endParaRPr lang="en-NZ" sz="900" dirty="0"/>
          </a:p>
        </p:txBody>
      </p:sp>
      <p:sp>
        <p:nvSpPr>
          <p:cNvPr id="45" name="Round Same Side Corner Rectangle 44">
            <a:hlinkHover r:id="rId12" action="ppaction://hlinksldjump"/>
          </p:cNvPr>
          <p:cNvSpPr/>
          <p:nvPr/>
        </p:nvSpPr>
        <p:spPr>
          <a:xfrm>
            <a:off x="2171700" y="6454141"/>
            <a:ext cx="4609429" cy="40385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chemeClr val="tx2"/>
                </a:solidFill>
              </a:rPr>
              <a:t>PLACE CURSOR HERE FOR A LIST OF GENERAL PRACTICE NAMES</a:t>
            </a:r>
            <a:endParaRPr lang="en-NZ" sz="1000" dirty="0">
              <a:solidFill>
                <a:schemeClr val="tx2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3" name="Round Same Side Corner Rectangle 32">
              <a:hlinkClick r:id="rId13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YOUR NETWORK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4" name="Round Same Side Corner Rectangle 33">
              <a:hlinkClick r:id="rId14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5" name="Round Same Side Corner Rectangle 34">
              <a:hlinkClick r:id="rId15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6" name="Round Same Side Corner Rectangle 35">
              <a:hlinkClick r:id="rId16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7" name="Round Same Side Corner Rectangle 36">
              <a:hlinkClick r:id="rId17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 Same Side Corner Rectangle 38">
              <a:hlinkClick r:id="rId18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0" name="Round Same Side Corner Rectangle 39">
              <a:hlinkClick r:id="rId19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GP LINKAGES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Waitemata.emf">
            <a:hlinkHover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14866" y="143404"/>
            <a:ext cx="8229600" cy="1143000"/>
          </a:xfrm>
        </p:spPr>
        <p:txBody>
          <a:bodyPr/>
          <a:lstStyle/>
          <a:p>
            <a:r>
              <a:rPr lang="en-NZ" dirty="0" smtClean="0"/>
              <a:t>GP linkages - </a:t>
            </a:r>
            <a:r>
              <a:rPr lang="en-NZ" dirty="0" err="1" smtClean="0"/>
              <a:t>Waitemata</a:t>
            </a:r>
            <a:endParaRPr lang="en-NZ" dirty="0"/>
          </a:p>
        </p:txBody>
      </p:sp>
      <p:grpSp>
        <p:nvGrpSpPr>
          <p:cNvPr id="3" name="Group 22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24" name="Rounded Rectangle 23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GP NETWORK BY LOCALITY</a:t>
              </a:r>
            </a:p>
          </p:txBody>
        </p:sp>
        <p:sp>
          <p:nvSpPr>
            <p:cNvPr id="25" name="Rounded Rectangle 24">
              <a:hlinkClick r:id="rId4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6" name="Rounded Rectangle 25">
              <a:hlinkClick r:id="rId5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7" name="Rounded Rectangle 26">
              <a:hlinkClick r:id="rId6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8" name="Rounded Rectangle 27">
              <a:hlinkClick r:id="rId7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9" name="Rounded Rectangle 28">
              <a:hlinkClick r:id="rId8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0" name="Rounded Rectangle 29">
              <a:hlinkClick r:id="rId9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1" name="Rounded Rectangle 30">
              <a:hlinkClick r:id="rId2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WAITEMATA &amp; GULF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1" name="Rounded Rectangle 40">
              <a:hlinkClick r:id="rId10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7764780" y="2743200"/>
            <a:ext cx="1287780" cy="4191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/>
              <a:t>PLACE CURSOR HERE TO VIEW </a:t>
            </a:r>
            <a:r>
              <a:rPr lang="en-NZ" sz="900" i="1" dirty="0" smtClean="0"/>
              <a:t>INFLUENTIAL</a:t>
            </a:r>
            <a:r>
              <a:rPr lang="en-NZ" sz="900" dirty="0" smtClean="0"/>
              <a:t> GENERAL PRACTICES</a:t>
            </a:r>
            <a:endParaRPr lang="en-NZ" sz="900" dirty="0"/>
          </a:p>
        </p:txBody>
      </p:sp>
      <p:sp>
        <p:nvSpPr>
          <p:cNvPr id="45" name="Round Same Side Corner Rectangle 44"/>
          <p:cNvSpPr/>
          <p:nvPr/>
        </p:nvSpPr>
        <p:spPr>
          <a:xfrm>
            <a:off x="2171700" y="6454141"/>
            <a:ext cx="4609429" cy="40385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chemeClr val="tx2"/>
                </a:solidFill>
              </a:rPr>
              <a:t>PLACE CURSOR HERE FOR A LIST OF GENERAL PRACTICE NAMES</a:t>
            </a:r>
            <a:endParaRPr lang="en-NZ" sz="1000" dirty="0">
              <a:solidFill>
                <a:schemeClr val="tx2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77257" y="4100512"/>
            <a:ext cx="189199" cy="190554"/>
            <a:chOff x="45495" y="1466850"/>
            <a:chExt cx="189199" cy="190554"/>
          </a:xfrm>
        </p:grpSpPr>
        <p:sp>
          <p:nvSpPr>
            <p:cNvPr id="33" name="Donut 32"/>
            <p:cNvSpPr/>
            <p:nvPr/>
          </p:nvSpPr>
          <p:spPr>
            <a:xfrm>
              <a:off x="45495" y="1466850"/>
              <a:ext cx="189199" cy="190554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8416" y="1495745"/>
              <a:ext cx="142919" cy="13625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93855" y="4298813"/>
            <a:ext cx="1744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Influencing 20% -30% of the network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31762" y="4075112"/>
            <a:ext cx="2144774" cy="62230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8915" y="4080640"/>
            <a:ext cx="17011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Influencing 30%-40% of the network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203515" y="4358308"/>
            <a:ext cx="132556" cy="1238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9" name="Oval 38"/>
          <p:cNvSpPr/>
          <p:nvPr/>
        </p:nvSpPr>
        <p:spPr>
          <a:xfrm>
            <a:off x="236230" y="4384052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40" name="TextBox 39"/>
          <p:cNvSpPr txBox="1"/>
          <p:nvPr/>
        </p:nvSpPr>
        <p:spPr>
          <a:xfrm>
            <a:off x="390680" y="4486138"/>
            <a:ext cx="1881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Influencing less than 20% of the network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00340" y="4532933"/>
            <a:ext cx="132556" cy="1238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46" name="Oval 45"/>
          <p:cNvSpPr/>
          <p:nvPr/>
        </p:nvSpPr>
        <p:spPr>
          <a:xfrm>
            <a:off x="4325630" y="3876052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47" name="Oval 46"/>
          <p:cNvSpPr/>
          <p:nvPr/>
        </p:nvSpPr>
        <p:spPr>
          <a:xfrm>
            <a:off x="4077980" y="2707652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48" name="Oval 47"/>
          <p:cNvSpPr/>
          <p:nvPr/>
        </p:nvSpPr>
        <p:spPr>
          <a:xfrm>
            <a:off x="5690880" y="3368052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49" name="Oval 48"/>
          <p:cNvSpPr/>
          <p:nvPr/>
        </p:nvSpPr>
        <p:spPr>
          <a:xfrm>
            <a:off x="3843030" y="3806202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grpSp>
        <p:nvGrpSpPr>
          <p:cNvPr id="59" name="Group 58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60" name="Round Same Side Corner Rectangle 59">
              <a:hlinkClick r:id="rId11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YOUR NETWORK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1" name="Round Same Side Corner Rectangle 60">
              <a:hlinkClick r:id="rId12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2" name="Round Same Side Corner Rectangle 61">
              <a:hlinkClick r:id="rId13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3" name="Round Same Side Corner Rectangle 62">
              <a:hlinkClick r:id="rId14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4" name="Round Same Side Corner Rectangle 63">
              <a:hlinkClick r:id="rId15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ound Same Side Corner Rectangle 65">
              <a:hlinkClick r:id="rId16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7" name="Round Same Side Corner Rectangle 66">
              <a:hlinkClick r:id="rId17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GP LINKAGES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0" name="Oval 49"/>
          <p:cNvSpPr/>
          <p:nvPr/>
        </p:nvSpPr>
        <p:spPr>
          <a:xfrm>
            <a:off x="2765646" y="1479985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51" name="Oval 50"/>
          <p:cNvSpPr/>
          <p:nvPr/>
        </p:nvSpPr>
        <p:spPr>
          <a:xfrm>
            <a:off x="2528580" y="1132852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52" name="Oval 51"/>
          <p:cNvSpPr/>
          <p:nvPr/>
        </p:nvSpPr>
        <p:spPr>
          <a:xfrm>
            <a:off x="1859714" y="1479985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Waitemata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14866" y="143404"/>
            <a:ext cx="8229600" cy="1143000"/>
          </a:xfrm>
        </p:spPr>
        <p:txBody>
          <a:bodyPr/>
          <a:lstStyle/>
          <a:p>
            <a:r>
              <a:rPr lang="en-NZ" dirty="0" smtClean="0"/>
              <a:t>GP linkages - </a:t>
            </a:r>
            <a:r>
              <a:rPr lang="en-NZ" dirty="0" err="1" smtClean="0"/>
              <a:t>Waitemata</a:t>
            </a:r>
            <a:endParaRPr lang="en-NZ" dirty="0"/>
          </a:p>
        </p:txBody>
      </p:sp>
      <p:grpSp>
        <p:nvGrpSpPr>
          <p:cNvPr id="2" name="Group 10"/>
          <p:cNvGrpSpPr/>
          <p:nvPr/>
        </p:nvGrpSpPr>
        <p:grpSpPr>
          <a:xfrm>
            <a:off x="0" y="0"/>
            <a:ext cx="9144000" cy="209550"/>
            <a:chOff x="0" y="0"/>
            <a:chExt cx="9144000" cy="209550"/>
          </a:xfrm>
        </p:grpSpPr>
        <p:sp>
          <p:nvSpPr>
            <p:cNvPr id="21" name="Round Same Side Corner Rectangle 20">
              <a:hlinkClick r:id="rId3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YOUR NETWORK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5" name="Round Same Side Corner Rectangle 14">
              <a:hlinkClick r:id="rId4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6" name="Round Same Side Corner Rectangle 15">
              <a:hlinkClick r:id="rId5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7" name="Round Same Side Corner Rectangle 16">
              <a:hlinkClick r:id="rId6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8" name="Round Same Side Corner Rectangle 17">
              <a:hlinkClick r:id="rId7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0" name="Round Same Side Corner Rectangle 19">
              <a:hlinkClick r:id="rId8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4" name="Round Same Side Corner Rectangle 13">
              <a:hlinkClick r:id="rId9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GP LINKAGES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2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24" name="Rounded Rectangle 23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GP NETWORK BY LOCALITY</a:t>
              </a:r>
            </a:p>
          </p:txBody>
        </p:sp>
        <p:sp>
          <p:nvSpPr>
            <p:cNvPr id="25" name="Rounded Rectangle 24">
              <a:hlinkClick r:id="rId10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6" name="Rounded Rectangle 25">
              <a:hlinkClick r:id="rId11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7" name="Rounded Rectangle 26">
              <a:hlinkClick r:id="rId12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8" name="Rounded Rectangle 27">
              <a:hlinkClick r:id="rId13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9" name="Rounded Rectangle 28">
              <a:hlinkClick r:id="rId14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0" name="Rounded Rectangle 29">
              <a:hlinkClick r:id="rId15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1" name="Rounded Rectangle 30">
              <a:hlinkClick r:id="rId16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WAITEMATA &amp; GULF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1" name="Rounded Rectangle 40">
              <a:hlinkClick r:id="rId17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WHAU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4" name="Rounded Rectangle 43">
            <a:hlinkHover r:id="rId18" action="ppaction://hlinksldjump"/>
          </p:cNvPr>
          <p:cNvSpPr/>
          <p:nvPr/>
        </p:nvSpPr>
        <p:spPr>
          <a:xfrm>
            <a:off x="7764780" y="2743200"/>
            <a:ext cx="1287780" cy="4191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/>
              <a:t>PLACE CURSOR HERE TO VIEW </a:t>
            </a:r>
            <a:r>
              <a:rPr lang="en-NZ" sz="900" i="1" dirty="0" smtClean="0"/>
              <a:t>INFLUENTIAL</a:t>
            </a:r>
            <a:r>
              <a:rPr lang="en-NZ" sz="900" dirty="0" smtClean="0"/>
              <a:t> GENERAL PRACTICES</a:t>
            </a:r>
            <a:endParaRPr lang="en-NZ" sz="900" dirty="0"/>
          </a:p>
        </p:txBody>
      </p:sp>
      <p:sp>
        <p:nvSpPr>
          <p:cNvPr id="45" name="Round Same Side Corner Rectangle 44">
            <a:hlinkHover r:id="rId19" action="ppaction://hlinksldjump"/>
          </p:cNvPr>
          <p:cNvSpPr/>
          <p:nvPr/>
        </p:nvSpPr>
        <p:spPr>
          <a:xfrm>
            <a:off x="2171700" y="6454141"/>
            <a:ext cx="4609429" cy="40385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chemeClr val="tx2"/>
                </a:solidFill>
              </a:rPr>
              <a:t>PLACE CURSOR HERE FOR A LIST OF GENERAL PRACTICE NAMES</a:t>
            </a:r>
            <a:endParaRPr lang="en-NZ" sz="1000" dirty="0">
              <a:solidFill>
                <a:schemeClr val="tx2"/>
              </a:solidFill>
            </a:endParaRPr>
          </a:p>
        </p:txBody>
      </p:sp>
      <p:sp>
        <p:nvSpPr>
          <p:cNvPr id="32" name="Rectangle 31">
            <a:hlinkHover r:id="rId16" action="ppaction://hlinksldjump"/>
          </p:cNvPr>
          <p:cNvSpPr/>
          <p:nvPr/>
        </p:nvSpPr>
        <p:spPr>
          <a:xfrm>
            <a:off x="279400" y="996950"/>
            <a:ext cx="7471816" cy="532724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41338" y="1747838"/>
            <a:ext cx="80613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3" name="Group 32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4" name="Round Same Side Corner Rectangle 33">
              <a:hlinkClick r:id="rId3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YOUR NETWORK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5" name="Round Same Side Corner Rectangle 34">
              <a:hlinkClick r:id="rId21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6" name="Round Same Side Corner Rectangle 35">
              <a:hlinkClick r:id="rId5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7" name="Round Same Side Corner Rectangle 36">
              <a:hlinkClick r:id="rId6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8" name="Round Same Side Corner Rectangle 37">
              <a:hlinkClick r:id="rId7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ound Same Side Corner Rectangle 39">
              <a:hlinkClick r:id="rId8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2" name="Round Same Side Corner Rectangle 41">
              <a:hlinkClick r:id="rId9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GP LINKAGES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Whau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14866" y="143404"/>
            <a:ext cx="8229600" cy="1143000"/>
          </a:xfrm>
        </p:spPr>
        <p:txBody>
          <a:bodyPr/>
          <a:lstStyle/>
          <a:p>
            <a:r>
              <a:rPr lang="en-NZ" dirty="0" smtClean="0"/>
              <a:t>GP linkages - Whau</a:t>
            </a:r>
            <a:endParaRPr lang="en-NZ" dirty="0"/>
          </a:p>
        </p:txBody>
      </p:sp>
      <p:grpSp>
        <p:nvGrpSpPr>
          <p:cNvPr id="23" name="Group 22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24" name="Rounded Rectangle 23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GP NETWORK BY LOCALITY</a:t>
              </a:r>
            </a:p>
          </p:txBody>
        </p:sp>
        <p:sp>
          <p:nvSpPr>
            <p:cNvPr id="25" name="Rounded Rectangle 24">
              <a:hlinkClick r:id="rId3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6" name="Rounded Rectangle 25">
              <a:hlinkClick r:id="rId4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7" name="Rounded Rectangle 26">
              <a:hlinkClick r:id="rId5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8" name="Rounded Rectangle 27">
              <a:hlinkClick r:id="rId6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9" name="Rounded Rectangle 28">
              <a:hlinkClick r:id="rId7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0" name="Rounded Rectangle 29">
              <a:hlinkClick r:id="rId8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1" name="Rounded Rectangle 30">
              <a:hlinkClick r:id="rId9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1" name="Rounded Rectangle 40">
              <a:hlinkClick r:id="rId10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WHAU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sp>
        <p:nvSpPr>
          <p:cNvPr id="44" name="Rounded Rectangle 43">
            <a:hlinkHover r:id="rId11" action="ppaction://hlinksldjump"/>
          </p:cNvPr>
          <p:cNvSpPr/>
          <p:nvPr/>
        </p:nvSpPr>
        <p:spPr>
          <a:xfrm>
            <a:off x="7764780" y="2743200"/>
            <a:ext cx="1287780" cy="4191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/>
              <a:t>PLACE CURSOR HERE TO VIEW </a:t>
            </a:r>
            <a:r>
              <a:rPr lang="en-NZ" sz="900" i="1" dirty="0" smtClean="0"/>
              <a:t>INFLUENTIAL</a:t>
            </a:r>
            <a:r>
              <a:rPr lang="en-NZ" sz="900" dirty="0" smtClean="0"/>
              <a:t> GENERAL PRACTICES</a:t>
            </a:r>
            <a:endParaRPr lang="en-NZ" sz="900" dirty="0"/>
          </a:p>
        </p:txBody>
      </p:sp>
      <p:sp>
        <p:nvSpPr>
          <p:cNvPr id="45" name="Round Same Side Corner Rectangle 44">
            <a:hlinkHover r:id="rId12" action="ppaction://hlinksldjump"/>
          </p:cNvPr>
          <p:cNvSpPr/>
          <p:nvPr/>
        </p:nvSpPr>
        <p:spPr>
          <a:xfrm>
            <a:off x="2171700" y="6454141"/>
            <a:ext cx="4609429" cy="40385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chemeClr val="tx2"/>
                </a:solidFill>
              </a:rPr>
              <a:t>PLACE CURSOR HERE FOR A LIST OF GENERAL PRACTICE NAMES</a:t>
            </a:r>
            <a:endParaRPr lang="en-NZ" sz="1000" dirty="0">
              <a:solidFill>
                <a:schemeClr val="tx2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3" name="Round Same Side Corner Rectangle 32">
              <a:hlinkClick r:id="rId13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YOUR NETWORK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4" name="Round Same Side Corner Rectangle 33">
              <a:hlinkClick r:id="rId14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5" name="Round Same Side Corner Rectangle 34">
              <a:hlinkClick r:id="rId15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6" name="Round Same Side Corner Rectangle 35">
              <a:hlinkClick r:id="rId16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7" name="Round Same Side Corner Rectangle 36">
              <a:hlinkClick r:id="rId17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 Same Side Corner Rectangle 38">
              <a:hlinkClick r:id="rId18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0" name="Round Same Side Corner Rectangle 39">
              <a:hlinkClick r:id="rId19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GP LINKAGES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Whau.emf">
            <a:hlinkHover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14866" y="143404"/>
            <a:ext cx="8229600" cy="1143000"/>
          </a:xfrm>
        </p:spPr>
        <p:txBody>
          <a:bodyPr/>
          <a:lstStyle/>
          <a:p>
            <a:r>
              <a:rPr lang="en-NZ" dirty="0" smtClean="0"/>
              <a:t>GP linkages - Whau</a:t>
            </a:r>
            <a:endParaRPr lang="en-NZ" dirty="0"/>
          </a:p>
        </p:txBody>
      </p:sp>
      <p:grpSp>
        <p:nvGrpSpPr>
          <p:cNvPr id="3" name="Group 22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24" name="Rounded Rectangle 23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GP NETWORK BY LOCALITY</a:t>
              </a:r>
            </a:p>
          </p:txBody>
        </p:sp>
        <p:sp>
          <p:nvSpPr>
            <p:cNvPr id="25" name="Rounded Rectangle 24">
              <a:hlinkClick r:id="rId4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6" name="Rounded Rectangle 25">
              <a:hlinkClick r:id="rId5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7" name="Rounded Rectangle 26">
              <a:hlinkClick r:id="rId6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8" name="Rounded Rectangle 27">
              <a:hlinkClick r:id="rId7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9" name="Rounded Rectangle 28">
              <a:hlinkClick r:id="rId8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0" name="Rounded Rectangle 29">
              <a:hlinkClick r:id="rId9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1" name="Rounded Rectangle 30">
              <a:hlinkClick r:id="rId10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1" name="Rounded Rectangle 40">
              <a:hlinkClick r:id="rId2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WHAU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7764780" y="2743200"/>
            <a:ext cx="1287780" cy="4191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/>
              <a:t>PLACE CURSOR HERE TO VIEW </a:t>
            </a:r>
            <a:r>
              <a:rPr lang="en-NZ" sz="900" i="1" dirty="0" smtClean="0"/>
              <a:t>INFLUENTIAL</a:t>
            </a:r>
            <a:r>
              <a:rPr lang="en-NZ" sz="900" dirty="0" smtClean="0"/>
              <a:t> GENERAL PRACTICES</a:t>
            </a:r>
            <a:endParaRPr lang="en-NZ" sz="900" dirty="0"/>
          </a:p>
        </p:txBody>
      </p:sp>
      <p:sp>
        <p:nvSpPr>
          <p:cNvPr id="45" name="Round Same Side Corner Rectangle 44">
            <a:hlinkHover r:id="rId11" action="ppaction://hlinksldjump"/>
          </p:cNvPr>
          <p:cNvSpPr/>
          <p:nvPr/>
        </p:nvSpPr>
        <p:spPr>
          <a:xfrm>
            <a:off x="2171700" y="6454141"/>
            <a:ext cx="4609429" cy="40385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chemeClr val="tx2"/>
                </a:solidFill>
              </a:rPr>
              <a:t>PLACE CURSOR HERE FOR A LIST OF GENERAL PRACTICE NAMES</a:t>
            </a:r>
            <a:endParaRPr lang="en-NZ" sz="1000" dirty="0">
              <a:solidFill>
                <a:schemeClr val="tx2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66157" y="1065212"/>
            <a:ext cx="189199" cy="190554"/>
            <a:chOff x="45495" y="1466850"/>
            <a:chExt cx="189199" cy="190554"/>
          </a:xfrm>
        </p:grpSpPr>
        <p:sp>
          <p:nvSpPr>
            <p:cNvPr id="33" name="Donut 32"/>
            <p:cNvSpPr/>
            <p:nvPr/>
          </p:nvSpPr>
          <p:spPr>
            <a:xfrm>
              <a:off x="45495" y="1466850"/>
              <a:ext cx="189199" cy="190554"/>
            </a:xfrm>
            <a:prstGeom prst="donut">
              <a:avLst>
                <a:gd name="adj" fmla="val 14199"/>
              </a:avLst>
            </a:prstGeom>
            <a:gradFill flip="none" rotWithShape="1">
              <a:gsLst>
                <a:gs pos="49000">
                  <a:srgbClr val="FFFFCD"/>
                </a:gs>
                <a:gs pos="49000">
                  <a:srgbClr val="FAFD6B"/>
                </a:gs>
                <a:gs pos="81000">
                  <a:srgbClr val="FF03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>
                <a:solidFill>
                  <a:schemeClr val="tx1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8416" y="1495745"/>
              <a:ext cx="142919" cy="13625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82755" y="1263513"/>
            <a:ext cx="17445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Influencing 20% -30% of the network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20662" y="1039812"/>
            <a:ext cx="2144774" cy="62230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7815" y="1045340"/>
            <a:ext cx="17011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Influencing 30%-40% of the network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292415" y="1323008"/>
            <a:ext cx="132556" cy="1238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39" name="Oval 38"/>
          <p:cNvSpPr/>
          <p:nvPr/>
        </p:nvSpPr>
        <p:spPr>
          <a:xfrm>
            <a:off x="325130" y="1348752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40" name="TextBox 39"/>
          <p:cNvSpPr txBox="1"/>
          <p:nvPr/>
        </p:nvSpPr>
        <p:spPr>
          <a:xfrm>
            <a:off x="479580" y="1450838"/>
            <a:ext cx="1881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800" dirty="0" smtClean="0">
                <a:solidFill>
                  <a:schemeClr val="tx1">
                    <a:lumMod val="95000"/>
                  </a:schemeClr>
                </a:solidFill>
              </a:rPr>
              <a:t>Influencing less than 20% of the network</a:t>
            </a:r>
            <a:endParaRPr lang="en-NZ" sz="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89240" y="1497633"/>
            <a:ext cx="132556" cy="1238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46" name="Oval 45"/>
          <p:cNvSpPr/>
          <p:nvPr/>
        </p:nvSpPr>
        <p:spPr>
          <a:xfrm>
            <a:off x="5716280" y="4955552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47" name="Oval 46"/>
          <p:cNvSpPr/>
          <p:nvPr/>
        </p:nvSpPr>
        <p:spPr>
          <a:xfrm>
            <a:off x="4903480" y="5076202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48" name="Oval 47"/>
          <p:cNvSpPr/>
          <p:nvPr/>
        </p:nvSpPr>
        <p:spPr>
          <a:xfrm>
            <a:off x="3919230" y="4739652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49" name="Oval 48"/>
          <p:cNvSpPr/>
          <p:nvPr/>
        </p:nvSpPr>
        <p:spPr>
          <a:xfrm>
            <a:off x="3125480" y="4746002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50" name="Oval 49"/>
          <p:cNvSpPr/>
          <p:nvPr/>
        </p:nvSpPr>
        <p:spPr>
          <a:xfrm>
            <a:off x="5957580" y="3444252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51" name="Oval 50"/>
          <p:cNvSpPr/>
          <p:nvPr/>
        </p:nvSpPr>
        <p:spPr>
          <a:xfrm>
            <a:off x="5767080" y="3095002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52" name="Oval 51"/>
          <p:cNvSpPr/>
          <p:nvPr/>
        </p:nvSpPr>
        <p:spPr>
          <a:xfrm>
            <a:off x="5043180" y="2821952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53" name="Oval 52"/>
          <p:cNvSpPr/>
          <p:nvPr/>
        </p:nvSpPr>
        <p:spPr>
          <a:xfrm>
            <a:off x="4287530" y="2720352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54" name="Oval 53"/>
          <p:cNvSpPr/>
          <p:nvPr/>
        </p:nvSpPr>
        <p:spPr>
          <a:xfrm>
            <a:off x="3138180" y="3044202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55" name="Oval 54"/>
          <p:cNvSpPr/>
          <p:nvPr/>
        </p:nvSpPr>
        <p:spPr>
          <a:xfrm>
            <a:off x="2077730" y="3329952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sp>
        <p:nvSpPr>
          <p:cNvPr id="56" name="Oval 55"/>
          <p:cNvSpPr/>
          <p:nvPr/>
        </p:nvSpPr>
        <p:spPr>
          <a:xfrm>
            <a:off x="6656080" y="4752352"/>
            <a:ext cx="74041" cy="7682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000"/>
          </a:p>
        </p:txBody>
      </p:sp>
      <p:grpSp>
        <p:nvGrpSpPr>
          <p:cNvPr id="57" name="Group 56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58" name="Round Same Side Corner Rectangle 57">
              <a:hlinkClick r:id="rId12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YOUR NETWORK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9" name="Round Same Side Corner Rectangle 58">
              <a:hlinkClick r:id="rId13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0" name="Round Same Side Corner Rectangle 59">
              <a:hlinkClick r:id="rId14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1" name="Round Same Side Corner Rectangle 60">
              <a:hlinkClick r:id="rId15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2" name="Round Same Side Corner Rectangle 61">
              <a:hlinkClick r:id="rId16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 Same Side Corner Rectangle 63">
              <a:hlinkClick r:id="rId17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5" name="Round Same Side Corner Rectangle 64">
              <a:hlinkClick r:id="rId18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GP LINKAGES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Whau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14866" y="143404"/>
            <a:ext cx="8229600" cy="1143000"/>
          </a:xfrm>
        </p:spPr>
        <p:txBody>
          <a:bodyPr/>
          <a:lstStyle/>
          <a:p>
            <a:r>
              <a:rPr lang="en-NZ" dirty="0" smtClean="0"/>
              <a:t>GP linkages - Whau</a:t>
            </a:r>
            <a:endParaRPr lang="en-NZ" dirty="0"/>
          </a:p>
        </p:txBody>
      </p:sp>
      <p:grpSp>
        <p:nvGrpSpPr>
          <p:cNvPr id="3" name="Group 22"/>
          <p:cNvGrpSpPr/>
          <p:nvPr/>
        </p:nvGrpSpPr>
        <p:grpSpPr>
          <a:xfrm>
            <a:off x="7790688" y="3361246"/>
            <a:ext cx="1274289" cy="2793033"/>
            <a:chOff x="7565877" y="217803"/>
            <a:chExt cx="1274289" cy="2793033"/>
          </a:xfrm>
        </p:grpSpPr>
        <p:sp>
          <p:nvSpPr>
            <p:cNvPr id="24" name="Rounded Rectangle 23"/>
            <p:cNvSpPr/>
            <p:nvPr/>
          </p:nvSpPr>
          <p:spPr>
            <a:xfrm>
              <a:off x="7566023" y="21780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VIEW GP NETWORK BY LOCALITY</a:t>
              </a:r>
            </a:p>
          </p:txBody>
        </p:sp>
        <p:sp>
          <p:nvSpPr>
            <p:cNvPr id="25" name="Rounded Rectangle 24">
              <a:hlinkClick r:id="rId3" action="ppaction://hlinksldjump"/>
            </p:cNvPr>
            <p:cNvSpPr/>
            <p:nvPr/>
          </p:nvSpPr>
          <p:spPr>
            <a:xfrm>
              <a:off x="7568883" y="641191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HOWICK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6" name="Rounded Rectangle 25">
              <a:hlinkClick r:id="rId4" action="ppaction://hlinksldjump"/>
            </p:cNvPr>
            <p:cNvSpPr/>
            <p:nvPr/>
          </p:nvSpPr>
          <p:spPr>
            <a:xfrm>
              <a:off x="7566036" y="928374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MANUKAU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7" name="Rounded Rectangle 26">
              <a:hlinkClick r:id="rId5" action="ppaction://hlinksldjump"/>
            </p:cNvPr>
            <p:cNvSpPr/>
            <p:nvPr/>
          </p:nvSpPr>
          <p:spPr>
            <a:xfrm>
              <a:off x="7568417" y="1217930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MAUNGAKIEKIE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8" name="Rounded Rectangle 27">
              <a:hlinkClick r:id="rId6" action="ppaction://hlinksldjump"/>
            </p:cNvPr>
            <p:cNvSpPr/>
            <p:nvPr/>
          </p:nvSpPr>
          <p:spPr>
            <a:xfrm>
              <a:off x="7565877" y="1504757"/>
              <a:ext cx="1270000" cy="353567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MT ALBERT</a:t>
              </a:r>
            </a:p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/EDEN/ROSKILL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29" name="Rounded Rectangle 28">
              <a:hlinkClick r:id="rId7" action="ppaction://hlinksldjump"/>
            </p:cNvPr>
            <p:cNvSpPr/>
            <p:nvPr/>
          </p:nvSpPr>
          <p:spPr>
            <a:xfrm>
              <a:off x="7566354" y="1938013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ORAKIE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0" name="Rounded Rectangle 29">
              <a:hlinkClick r:id="rId8" action="ppaction://hlinksldjump"/>
            </p:cNvPr>
            <p:cNvSpPr/>
            <p:nvPr/>
          </p:nvSpPr>
          <p:spPr>
            <a:xfrm>
              <a:off x="7566831" y="222963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WAITAKERE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31" name="Rounded Rectangle 30">
              <a:hlinkClick r:id="rId9" action="ppaction://hlinksldjump"/>
            </p:cNvPr>
            <p:cNvSpPr/>
            <p:nvPr/>
          </p:nvSpPr>
          <p:spPr>
            <a:xfrm>
              <a:off x="7567308" y="2516492"/>
              <a:ext cx="1270000" cy="20955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WAITEMATA &amp; GULF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  <p:sp>
          <p:nvSpPr>
            <p:cNvPr id="41" name="Rounded Rectangle 40">
              <a:hlinkClick r:id="rId10" action="ppaction://hlinksldjump"/>
            </p:cNvPr>
            <p:cNvSpPr/>
            <p:nvPr/>
          </p:nvSpPr>
          <p:spPr>
            <a:xfrm>
              <a:off x="7570166" y="2801286"/>
              <a:ext cx="1270000" cy="20955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WHAU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  <p:sp>
        <p:nvSpPr>
          <p:cNvPr id="44" name="Rounded Rectangle 43">
            <a:hlinkHover r:id="rId11" action="ppaction://hlinksldjump"/>
          </p:cNvPr>
          <p:cNvSpPr/>
          <p:nvPr/>
        </p:nvSpPr>
        <p:spPr>
          <a:xfrm>
            <a:off x="7764780" y="2743200"/>
            <a:ext cx="1287780" cy="4191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/>
              <a:t>PLACE CURSOR HERE TO VIEW </a:t>
            </a:r>
            <a:r>
              <a:rPr lang="en-NZ" sz="900" i="1" dirty="0" smtClean="0"/>
              <a:t>INFLUENTIAL</a:t>
            </a:r>
            <a:r>
              <a:rPr lang="en-NZ" sz="900" dirty="0" smtClean="0"/>
              <a:t> GENERAL PRACTICES</a:t>
            </a:r>
            <a:endParaRPr lang="en-NZ" sz="900" dirty="0"/>
          </a:p>
        </p:txBody>
      </p:sp>
      <p:sp>
        <p:nvSpPr>
          <p:cNvPr id="45" name="Round Same Side Corner Rectangle 44"/>
          <p:cNvSpPr/>
          <p:nvPr/>
        </p:nvSpPr>
        <p:spPr>
          <a:xfrm>
            <a:off x="2171700" y="6454141"/>
            <a:ext cx="4609429" cy="40385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chemeClr val="tx2"/>
                </a:solidFill>
              </a:rPr>
              <a:t>PLACE CURSOR HERE FOR A LIST OF GENERAL PRACTICE NAMES</a:t>
            </a:r>
            <a:endParaRPr lang="en-NZ" sz="1000" dirty="0">
              <a:solidFill>
                <a:schemeClr val="tx2"/>
              </a:solidFill>
            </a:endParaRPr>
          </a:p>
        </p:txBody>
      </p:sp>
      <p:sp>
        <p:nvSpPr>
          <p:cNvPr id="32" name="Rectangle 31">
            <a:hlinkHover r:id="rId10" action="ppaction://hlinksldjump"/>
          </p:cNvPr>
          <p:cNvSpPr/>
          <p:nvPr/>
        </p:nvSpPr>
        <p:spPr>
          <a:xfrm>
            <a:off x="279400" y="996950"/>
            <a:ext cx="7471816" cy="532724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1338" y="2127250"/>
            <a:ext cx="806132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866091" y="1345367"/>
            <a:ext cx="7008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 smtClean="0"/>
              <a:t>To </a:t>
            </a:r>
            <a:r>
              <a:rPr lang="en-US" dirty="0" smtClean="0"/>
              <a:t>inform the strengthening role of community pharmacy </a:t>
            </a:r>
          </a:p>
          <a:p>
            <a:endParaRPr lang="en-NZ" dirty="0"/>
          </a:p>
        </p:txBody>
      </p:sp>
      <p:sp>
        <p:nvSpPr>
          <p:cNvPr id="21" name="Title 20"/>
          <p:cNvSpPr>
            <a:spLocks noGrp="1"/>
          </p:cNvSpPr>
          <p:nvPr>
            <p:ph type="ctrTitle"/>
          </p:nvPr>
        </p:nvSpPr>
        <p:spPr>
          <a:xfrm>
            <a:off x="646831" y="547141"/>
            <a:ext cx="7772400" cy="648512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HOME</a:t>
            </a:r>
            <a:endParaRPr lang="en-NZ" dirty="0"/>
          </a:p>
        </p:txBody>
      </p:sp>
      <p:sp>
        <p:nvSpPr>
          <p:cNvPr id="17" name="Title 14"/>
          <p:cNvSpPr txBox="1">
            <a:spLocks/>
          </p:cNvSpPr>
          <p:nvPr/>
        </p:nvSpPr>
        <p:spPr>
          <a:xfrm>
            <a:off x="632460" y="342900"/>
            <a:ext cx="7772400" cy="10744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4400" dirty="0" smtClean="0">
                <a:latin typeface="+mj-lt"/>
                <a:ea typeface="+mj-ea"/>
                <a:cs typeface="+mj-cs"/>
              </a:rPr>
              <a:t>Community </a:t>
            </a:r>
            <a:r>
              <a:rPr lang="en-NZ" sz="4400" dirty="0" smtClean="0">
                <a:latin typeface="+mj-lt"/>
                <a:ea typeface="+mj-ea"/>
                <a:cs typeface="+mj-cs"/>
              </a:rPr>
              <a:t>Pharmacy</a:t>
            </a:r>
            <a:endParaRPr kumimoji="0" lang="en-N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9" name="Group 31"/>
          <p:cNvGrpSpPr/>
          <p:nvPr/>
        </p:nvGrpSpPr>
        <p:grpSpPr>
          <a:xfrm>
            <a:off x="304819" y="1328145"/>
            <a:ext cx="1453283" cy="4367089"/>
            <a:chOff x="304819" y="1328145"/>
            <a:chExt cx="1453283" cy="4367089"/>
          </a:xfrm>
        </p:grpSpPr>
        <p:sp>
          <p:nvSpPr>
            <p:cNvPr id="20" name="Rectangle 19"/>
            <p:cNvSpPr/>
            <p:nvPr/>
          </p:nvSpPr>
          <p:spPr>
            <a:xfrm>
              <a:off x="304819" y="1328145"/>
              <a:ext cx="14532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NZ" dirty="0" smtClean="0"/>
                <a:t>Project brief: </a:t>
              </a:r>
              <a:endParaRPr lang="en-NZ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89801" y="1977367"/>
              <a:ext cx="12259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Z" dirty="0" smtClean="0"/>
                <a:t>Objectives:</a:t>
              </a:r>
              <a:endParaRPr lang="en-NZ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53309" y="5325902"/>
              <a:ext cx="11523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NZ" dirty="0" smtClean="0"/>
                <a:t>Approach:</a:t>
              </a:r>
              <a:endParaRPr lang="en-NZ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1852057" y="2032184"/>
            <a:ext cx="69437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42900">
              <a:buFont typeface="+mj-lt"/>
              <a:buAutoNum type="arabicPeriod"/>
            </a:pPr>
            <a:r>
              <a:rPr lang="en-US" dirty="0" smtClean="0"/>
              <a:t>Determine the connections and influence of community pharmacies across </a:t>
            </a:r>
            <a:r>
              <a:rPr lang="en-US" dirty="0" smtClean="0"/>
              <a:t> </a:t>
            </a:r>
            <a:r>
              <a:rPr lang="en-US" dirty="0" smtClean="0"/>
              <a:t>district</a:t>
            </a:r>
            <a:r>
              <a:rPr lang="en-US" dirty="0" smtClean="0"/>
              <a:t>, </a:t>
            </a:r>
            <a:r>
              <a:rPr lang="en-US" dirty="0" smtClean="0"/>
              <a:t>and within localities.</a:t>
            </a:r>
          </a:p>
          <a:p>
            <a:pPr marL="357188" indent="-342900">
              <a:buFont typeface="+mj-lt"/>
              <a:buAutoNum type="arabicPeriod"/>
            </a:pPr>
            <a:r>
              <a:rPr lang="en-US" dirty="0" smtClean="0"/>
              <a:t>Identify ‘hubs’ amongst community pharmacies</a:t>
            </a:r>
          </a:p>
          <a:p>
            <a:pPr marL="357188" indent="-342900">
              <a:buFont typeface="+mj-lt"/>
              <a:buAutoNum type="arabicPeriod"/>
            </a:pPr>
            <a:r>
              <a:rPr lang="en-US" dirty="0" smtClean="0"/>
              <a:t>Explore the influence of pharmacy professional bodies amongst </a:t>
            </a:r>
            <a:r>
              <a:rPr lang="en-US" dirty="0" smtClean="0"/>
              <a:t>community </a:t>
            </a:r>
            <a:r>
              <a:rPr lang="en-US" dirty="0" smtClean="0"/>
              <a:t>pharmacies</a:t>
            </a:r>
          </a:p>
          <a:p>
            <a:pPr marL="357188" indent="-342900">
              <a:buFont typeface="+mj-lt"/>
              <a:buAutoNum type="arabicPeriod"/>
            </a:pPr>
            <a:r>
              <a:rPr lang="en-US" dirty="0" smtClean="0"/>
              <a:t>Explore opportunities for further strengthening the role of community pharmacy.</a:t>
            </a:r>
          </a:p>
          <a:p>
            <a:pPr marL="357188" indent="-342900">
              <a:buFont typeface="+mj-lt"/>
              <a:buAutoNum type="arabicPeriod"/>
            </a:pPr>
            <a:r>
              <a:rPr lang="en-US" dirty="0" smtClean="0"/>
              <a:t>Identify pathways to influence the uptake of potential community pharmacy services</a:t>
            </a:r>
            <a:endParaRPr lang="en-NZ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1954698" y="5375106"/>
            <a:ext cx="65713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 smtClean="0"/>
              <a:t>Surveyed 124 pharmacies across </a:t>
            </a:r>
            <a:r>
              <a:rPr lang="en-NZ" dirty="0" smtClean="0"/>
              <a:t> </a:t>
            </a:r>
            <a:r>
              <a:rPr lang="en-NZ" dirty="0" smtClean="0"/>
              <a:t>in an urban district </a:t>
            </a:r>
            <a:r>
              <a:rPr lang="en-NZ" dirty="0" smtClean="0"/>
              <a:t>(response </a:t>
            </a:r>
            <a:r>
              <a:rPr lang="en-NZ" dirty="0" smtClean="0"/>
              <a:t>rate 58%) and used the </a:t>
            </a:r>
            <a:r>
              <a:rPr lang="en-NZ" dirty="0" smtClean="0"/>
              <a:t>Synergia </a:t>
            </a:r>
            <a:r>
              <a:rPr lang="en-NZ" dirty="0" smtClean="0"/>
              <a:t>network </a:t>
            </a:r>
            <a:r>
              <a:rPr lang="en-NZ" dirty="0" smtClean="0"/>
              <a:t>Analytic </a:t>
            </a:r>
            <a:r>
              <a:rPr lang="en-NZ" dirty="0" smtClean="0"/>
              <a:t>M</a:t>
            </a:r>
            <a:r>
              <a:rPr lang="en-NZ" dirty="0" smtClean="0"/>
              <a:t>ethodology </a:t>
            </a:r>
            <a:r>
              <a:rPr lang="en-NZ" dirty="0" smtClean="0"/>
              <a:t>to address the project objectives.  </a:t>
            </a:r>
            <a:endParaRPr lang="en-NZ" dirty="0"/>
          </a:p>
        </p:txBody>
      </p:sp>
      <p:grpSp>
        <p:nvGrpSpPr>
          <p:cNvPr id="22" name="Group 21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26" name="Round Same Side Corner Rectangle 25">
              <a:hlinkClick r:id="rId3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7" name="Round Same Side Corner Rectangle 36">
              <a:hlinkClick r:id="rId4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2F2F2"/>
                  </a:solidFill>
                </a:rPr>
                <a:t>YOUR NETWORK</a:t>
              </a:r>
              <a:endParaRPr lang="en-NZ" sz="900" dirty="0">
                <a:solidFill>
                  <a:srgbClr val="F2F2F2"/>
                </a:solidFill>
              </a:endParaRPr>
            </a:p>
          </p:txBody>
        </p:sp>
        <p:sp>
          <p:nvSpPr>
            <p:cNvPr id="31" name="Round Same Side Corner Rectangle 30">
              <a:hlinkClick r:id="rId5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2" name="Round Same Side Corner Rectangle 31">
              <a:hlinkClick r:id="rId6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3" name="Round Same Side Corner Rectangle 32">
              <a:hlinkClick r:id="rId7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4" name="Round Same Side Corner Rectangle 33">
              <a:hlinkClick r:id="rId8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ound Same Side Corner Rectangle 35">
              <a:hlinkClick r:id="rId9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F4F4F4"/>
                </a:gs>
                <a:gs pos="64000">
                  <a:srgbClr val="D9D9D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b="1" dirty="0" smtClean="0">
                  <a:solidFill>
                    <a:srgbClr val="FF5229"/>
                  </a:solidFill>
                </a:rPr>
                <a:t>HOME</a:t>
              </a:r>
              <a:endParaRPr lang="en-NZ" sz="900" b="1" dirty="0">
                <a:solidFill>
                  <a:srgbClr val="FF5229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99534" y="2061105"/>
            <a:ext cx="8229600" cy="1143000"/>
          </a:xfrm>
        </p:spPr>
        <p:txBody>
          <a:bodyPr/>
          <a:lstStyle/>
          <a:p>
            <a:r>
              <a:rPr lang="en-NZ" dirty="0" smtClean="0"/>
              <a:t>Total communication</a:t>
            </a:r>
            <a:endParaRPr lang="en-NZ" dirty="0"/>
          </a:p>
        </p:txBody>
      </p:sp>
      <p:sp>
        <p:nvSpPr>
          <p:cNvPr id="15" name="Rectangle 1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1688976" y="5969715"/>
            <a:ext cx="2589109" cy="26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National Pharmacy Guild</a:t>
            </a:r>
            <a:endParaRPr lang="en-NZ" sz="1600" dirty="0">
              <a:solidFill>
                <a:schemeClr val="bg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4" name="Round Same Side Corner Rectangle 33">
              <a:hlinkClick r:id="rId2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YOUR NETWORK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27" name="Round Same Side Corner Rectangle 26">
              <a:hlinkClick r:id="rId3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9" name="Round Same Side Corner Rectangle 28">
              <a:hlinkClick r:id="rId4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0" name="Round Same Side Corner Rectangle 29">
              <a:hlinkClick r:id="rId5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1" name="Round Same Side Corner Rectangle 30">
              <a:hlinkClick r:id="rId6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 Same Side Corner Rectangle 32">
              <a:hlinkClick r:id="rId7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8" name="Round Same Side Corner Rectangle 27">
              <a:hlinkClick r:id="rId8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COMMUNICATION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7" name="Picture 16" descr="total pharmacy network.em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8" name="Round Same Side Corner Rectangle 17">
            <a:hlinkHover r:id="rId10" action="ppaction://hlinksldjump"/>
          </p:cNvPr>
          <p:cNvSpPr/>
          <p:nvPr/>
        </p:nvSpPr>
        <p:spPr>
          <a:xfrm>
            <a:off x="2171700" y="6454141"/>
            <a:ext cx="4609429" cy="40385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b="1" dirty="0" smtClean="0">
                <a:solidFill>
                  <a:schemeClr val="tx2"/>
                </a:solidFill>
              </a:rPr>
              <a:t>PLACE CURSOR HERE TO VIEW RESPONSES FOR ALL COMMUNICATION CHANNELS</a:t>
            </a:r>
            <a:endParaRPr lang="en-NZ" sz="1000" b="1" dirty="0">
              <a:solidFill>
                <a:schemeClr val="tx2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7790834" y="2904028"/>
            <a:ext cx="1293897" cy="3231594"/>
            <a:chOff x="7790834" y="2904028"/>
            <a:chExt cx="1293897" cy="3231594"/>
          </a:xfrm>
        </p:grpSpPr>
        <p:sp>
          <p:nvSpPr>
            <p:cNvPr id="20" name="Rounded Rectangle 19">
              <a:hlinkClick r:id="rId11" action="ppaction://hlinksldjump"/>
            </p:cNvPr>
            <p:cNvSpPr/>
            <p:nvPr/>
          </p:nvSpPr>
          <p:spPr>
            <a:xfrm>
              <a:off x="7790834" y="2904028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ADHB PHARMACY ADVISORY GP</a:t>
              </a:r>
            </a:p>
          </p:txBody>
        </p:sp>
        <p:sp>
          <p:nvSpPr>
            <p:cNvPr id="38" name="Rounded Rectangle 37">
              <a:hlinkClick r:id="rId12" action="ppaction://hlinksldjump"/>
            </p:cNvPr>
            <p:cNvSpPr/>
            <p:nvPr/>
          </p:nvSpPr>
          <p:spPr>
            <a:xfrm>
              <a:off x="7796934" y="332708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GUILD – NATIONAL OFFICE</a:t>
              </a:r>
            </a:p>
          </p:txBody>
        </p:sp>
        <p:sp>
          <p:nvSpPr>
            <p:cNvPr id="39" name="Rounded Rectangle 38">
              <a:hlinkClick r:id="rId13" action="ppaction://hlinksldjump"/>
            </p:cNvPr>
            <p:cNvSpPr/>
            <p:nvPr/>
          </p:nvSpPr>
          <p:spPr>
            <a:xfrm>
              <a:off x="7794567" y="374282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GUILD – AUCKLAND BRANCH</a:t>
              </a:r>
            </a:p>
          </p:txBody>
        </p:sp>
        <p:sp>
          <p:nvSpPr>
            <p:cNvPr id="41" name="Rounded Rectangle 40">
              <a:hlinkClick r:id="rId14" action="ppaction://hlinksldjump"/>
            </p:cNvPr>
            <p:cNvSpPr/>
            <p:nvPr/>
          </p:nvSpPr>
          <p:spPr>
            <a:xfrm>
              <a:off x="7807919" y="5266236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CHAT NZ</a:t>
              </a:r>
            </a:p>
          </p:txBody>
        </p:sp>
        <p:sp>
          <p:nvSpPr>
            <p:cNvPr id="43" name="Rounded Rectangle 42">
              <a:hlinkClick r:id="rId15" action="ppaction://hlinksldjump"/>
            </p:cNvPr>
            <p:cNvSpPr/>
            <p:nvPr/>
          </p:nvSpPr>
          <p:spPr>
            <a:xfrm>
              <a:off x="7809134" y="5530791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OWNERS CHAT</a:t>
              </a:r>
            </a:p>
          </p:txBody>
        </p:sp>
        <p:sp>
          <p:nvSpPr>
            <p:cNvPr id="44" name="Rounded Rectangle 43">
              <a:hlinkClick r:id="rId16" action="ppaction://hlinksldjump"/>
            </p:cNvPr>
            <p:cNvSpPr/>
            <p:nvPr/>
          </p:nvSpPr>
          <p:spPr>
            <a:xfrm>
              <a:off x="7806704" y="5930686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KIMBERLY GROUP</a:t>
              </a:r>
            </a:p>
          </p:txBody>
        </p:sp>
        <p:sp>
          <p:nvSpPr>
            <p:cNvPr id="45" name="Rounded Rectangle 44">
              <a:hlinkClick r:id="rId17" action="ppaction://hlinksldjump"/>
            </p:cNvPr>
            <p:cNvSpPr/>
            <p:nvPr/>
          </p:nvSpPr>
          <p:spPr>
            <a:xfrm>
              <a:off x="7803028" y="4166167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PHARMACEUTICAL SOCIETY – NATIONAL </a:t>
              </a:r>
            </a:p>
          </p:txBody>
        </p:sp>
        <p:sp>
          <p:nvSpPr>
            <p:cNvPr id="46" name="Rounded Rectangle 45">
              <a:hlinkClick r:id="rId18" action="ppaction://hlinksldjump"/>
            </p:cNvPr>
            <p:cNvSpPr/>
            <p:nvPr/>
          </p:nvSpPr>
          <p:spPr>
            <a:xfrm>
              <a:off x="7811489" y="4581044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PHARMACEUTICAL SOCIETY – AUCKLAND</a:t>
              </a:r>
            </a:p>
          </p:txBody>
        </p:sp>
        <p:sp>
          <p:nvSpPr>
            <p:cNvPr id="49" name="Rounded Rectangle 48">
              <a:hlinkClick r:id="rId19" action="ppaction://hlinksldjump"/>
            </p:cNvPr>
            <p:cNvSpPr/>
            <p:nvPr/>
          </p:nvSpPr>
          <p:spPr>
            <a:xfrm>
              <a:off x="7814731" y="4995309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COUNCIL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99534" y="2061105"/>
            <a:ext cx="8229600" cy="1143000"/>
          </a:xfrm>
        </p:spPr>
        <p:txBody>
          <a:bodyPr/>
          <a:lstStyle/>
          <a:p>
            <a:r>
              <a:rPr lang="en-NZ" dirty="0" smtClean="0"/>
              <a:t>Total communication</a:t>
            </a:r>
            <a:endParaRPr lang="en-NZ" dirty="0"/>
          </a:p>
        </p:txBody>
      </p:sp>
      <p:sp>
        <p:nvSpPr>
          <p:cNvPr id="15" name="Rectangle 14">
            <a:hlinkClick r:id="" action="ppaction://noaction" highlightClick="1"/>
            <a:hlinkHover r:id="" action="ppaction://noaction" highlightClick="1"/>
          </p:cNvPr>
          <p:cNvSpPr/>
          <p:nvPr/>
        </p:nvSpPr>
        <p:spPr>
          <a:xfrm>
            <a:off x="1688976" y="5969715"/>
            <a:ext cx="2589109" cy="26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 smtClean="0">
                <a:solidFill>
                  <a:schemeClr val="bg1"/>
                </a:solidFill>
              </a:rPr>
              <a:t>National Pharmacy Guild</a:t>
            </a:r>
            <a:endParaRPr lang="en-NZ" sz="1600" dirty="0">
              <a:solidFill>
                <a:schemeClr val="bg1"/>
              </a:solidFill>
            </a:endParaRPr>
          </a:p>
        </p:txBody>
      </p:sp>
      <p:pic>
        <p:nvPicPr>
          <p:cNvPr id="17" name="Picture 16" descr="total pharmacy network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>
            <a:off x="2171700" y="6454141"/>
            <a:ext cx="4609429" cy="40385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b="1" dirty="0" smtClean="0">
                <a:solidFill>
                  <a:schemeClr val="tx2"/>
                </a:solidFill>
              </a:rPr>
              <a:t>PLACE CURSOR HERE TO VIEW RESPONSES FOR ALL COMMUNICATION CHANNELS</a:t>
            </a:r>
            <a:endParaRPr lang="en-NZ" sz="1000" b="1" dirty="0">
              <a:solidFill>
                <a:schemeClr val="tx2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790834" y="3361246"/>
            <a:ext cx="1270000" cy="345440"/>
          </a:xfrm>
          <a:prstGeom prst="roundRect">
            <a:avLst/>
          </a:prstGeom>
          <a:gradFill flip="none" rotWithShape="1">
            <a:gsLst>
              <a:gs pos="43000">
                <a:schemeClr val="tx1">
                  <a:lumMod val="95000"/>
                </a:schemeClr>
              </a:gs>
              <a:gs pos="80000">
                <a:schemeClr val="tx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rgbClr val="FF0000"/>
                </a:solidFill>
              </a:rPr>
              <a:t>ADHB PHARMACY ADVISORY GP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796934" y="3784301"/>
            <a:ext cx="1270000" cy="345440"/>
          </a:xfrm>
          <a:prstGeom prst="roundRect">
            <a:avLst/>
          </a:prstGeom>
          <a:gradFill flip="none" rotWithShape="1">
            <a:gsLst>
              <a:gs pos="43000">
                <a:schemeClr val="tx1">
                  <a:lumMod val="95000"/>
                </a:schemeClr>
              </a:gs>
              <a:gs pos="80000">
                <a:schemeClr val="tx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rgbClr val="FF0000"/>
                </a:solidFill>
              </a:rPr>
              <a:t>PHARMACY GUILD – NATIONAL OFFICE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803034" y="4200041"/>
            <a:ext cx="1270000" cy="345440"/>
          </a:xfrm>
          <a:prstGeom prst="roundRect">
            <a:avLst/>
          </a:prstGeom>
          <a:gradFill flip="none" rotWithShape="1">
            <a:gsLst>
              <a:gs pos="43000">
                <a:schemeClr val="tx1">
                  <a:lumMod val="95000"/>
                </a:schemeClr>
              </a:gs>
              <a:gs pos="80000">
                <a:schemeClr val="tx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rgbClr val="FF0000"/>
                </a:solidFill>
              </a:rPr>
              <a:t>PHARMACY GUILD – AUCKLAND BRANCH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809134" y="4615781"/>
            <a:ext cx="1270000" cy="204936"/>
          </a:xfrm>
          <a:prstGeom prst="roundRect">
            <a:avLst/>
          </a:prstGeom>
          <a:gradFill flip="none" rotWithShape="1">
            <a:gsLst>
              <a:gs pos="43000">
                <a:schemeClr val="tx1">
                  <a:lumMod val="95000"/>
                </a:schemeClr>
              </a:gs>
              <a:gs pos="80000">
                <a:schemeClr val="tx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rgbClr val="FF0000"/>
                </a:solidFill>
              </a:rPr>
              <a:t>PHARMACY COUNCIL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807919" y="4885221"/>
            <a:ext cx="1270000" cy="204936"/>
          </a:xfrm>
          <a:prstGeom prst="roundRect">
            <a:avLst/>
          </a:prstGeom>
          <a:gradFill flip="none" rotWithShape="1">
            <a:gsLst>
              <a:gs pos="43000">
                <a:schemeClr val="tx1">
                  <a:lumMod val="95000"/>
                </a:schemeClr>
              </a:gs>
              <a:gs pos="80000">
                <a:schemeClr val="tx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rgbClr val="FF0000"/>
                </a:solidFill>
              </a:rPr>
              <a:t>PHARMACY CHAT NZ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809134" y="5149776"/>
            <a:ext cx="1270000" cy="345440"/>
          </a:xfrm>
          <a:prstGeom prst="roundRect">
            <a:avLst/>
          </a:prstGeom>
          <a:gradFill flip="none" rotWithShape="1">
            <a:gsLst>
              <a:gs pos="43000">
                <a:schemeClr val="tx1">
                  <a:lumMod val="95000"/>
                </a:schemeClr>
              </a:gs>
              <a:gs pos="80000">
                <a:schemeClr val="tx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rgbClr val="FF0000"/>
                </a:solidFill>
              </a:rPr>
              <a:t>PHARMACY OWNERS CHAT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806704" y="5549671"/>
            <a:ext cx="1270000" cy="204936"/>
          </a:xfrm>
          <a:prstGeom prst="roundRect">
            <a:avLst/>
          </a:prstGeom>
          <a:gradFill flip="none" rotWithShape="1">
            <a:gsLst>
              <a:gs pos="43000">
                <a:schemeClr val="tx1">
                  <a:lumMod val="95000"/>
                </a:schemeClr>
              </a:gs>
              <a:gs pos="80000">
                <a:schemeClr val="tx1">
                  <a:lumMod val="8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900" dirty="0" smtClean="0">
                <a:solidFill>
                  <a:srgbClr val="FF0000"/>
                </a:solidFill>
              </a:rPr>
              <a:t>KIMBERLY GROUP</a:t>
            </a:r>
          </a:p>
        </p:txBody>
      </p:sp>
      <p:pic>
        <p:nvPicPr>
          <p:cNvPr id="7173" name="Picture 5">
            <a:hlinkHover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12" y="561369"/>
            <a:ext cx="8900814" cy="578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5" name="Group 34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6" name="Round Same Side Corner Rectangle 35">
              <a:hlinkClick r:id="rId5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YOUR NETWORK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37" name="Round Same Side Corner Rectangle 36">
              <a:hlinkClick r:id="rId6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2" name="Round Same Side Corner Rectangle 41">
              <a:hlinkClick r:id="rId7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5" name="Round Same Side Corner Rectangle 44">
              <a:hlinkClick r:id="rId8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6" name="Round Same Side Corner Rectangle 45">
              <a:hlinkClick r:id="rId9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ound Same Side Corner Rectangle 47">
              <a:hlinkClick r:id="rId10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9" name="Round Same Side Corner Rectangle 48">
              <a:hlinkClick r:id="rId3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COMMUNICATION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Pharmacy advisory awar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68250" y="49081"/>
            <a:ext cx="8880652" cy="1143000"/>
          </a:xfrm>
        </p:spPr>
        <p:txBody>
          <a:bodyPr>
            <a:normAutofit/>
          </a:bodyPr>
          <a:lstStyle/>
          <a:p>
            <a:r>
              <a:rPr lang="en-NZ" dirty="0" smtClean="0"/>
              <a:t>Pharmacy </a:t>
            </a:r>
            <a:r>
              <a:rPr lang="en-NZ" dirty="0" smtClean="0"/>
              <a:t>Advisory Group - Aware</a:t>
            </a:r>
            <a:endParaRPr lang="en-NZ" dirty="0"/>
          </a:p>
        </p:txBody>
      </p:sp>
      <p:grpSp>
        <p:nvGrpSpPr>
          <p:cNvPr id="2" name="Group 25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4" name="Round Same Side Corner Rectangle 33">
              <a:hlinkClick r:id="rId3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YOUR NETWORK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27" name="Round Same Side Corner Rectangle 26">
              <a:hlinkClick r:id="rId4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9" name="Round Same Side Corner Rectangle 28">
              <a:hlinkClick r:id="rId5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0" name="Round Same Side Corner Rectangle 29">
              <a:hlinkClick r:id="rId6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1" name="Round Same Side Corner Rectangle 30">
              <a:hlinkClick r:id="rId7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 Same Side Corner Rectangle 32">
              <a:hlinkClick r:id="rId8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8" name="Round Same Side Corner Rectangle 27">
              <a:hlinkClick r:id="rId9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COMMUNICATION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30"/>
          <p:cNvGrpSpPr/>
          <p:nvPr/>
        </p:nvGrpSpPr>
        <p:grpSpPr>
          <a:xfrm>
            <a:off x="2816353" y="6454141"/>
            <a:ext cx="3635654" cy="403859"/>
            <a:chOff x="2661233" y="6454141"/>
            <a:chExt cx="2238890" cy="403859"/>
          </a:xfrm>
        </p:grpSpPr>
        <p:sp>
          <p:nvSpPr>
            <p:cNvPr id="24" name="Round Same Side Corner Rectangle 23"/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AWARE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25" name="Round Same Side Corner Rectangle 24">
              <a:hlinkClick r:id="rId10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INTERACT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790834" y="2904028"/>
            <a:ext cx="1293897" cy="3231594"/>
            <a:chOff x="7790834" y="2904028"/>
            <a:chExt cx="1293897" cy="3231594"/>
          </a:xfrm>
        </p:grpSpPr>
        <p:sp>
          <p:nvSpPr>
            <p:cNvPr id="37" name="Rounded Rectangle 36">
              <a:hlinkClick r:id="rId11" action="ppaction://hlinksldjump"/>
            </p:cNvPr>
            <p:cNvSpPr/>
            <p:nvPr/>
          </p:nvSpPr>
          <p:spPr>
            <a:xfrm>
              <a:off x="7790834" y="2904028"/>
              <a:ext cx="1270000" cy="34544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ADHB PHARMACY ADVISORY GP</a:t>
              </a:r>
            </a:p>
          </p:txBody>
        </p:sp>
        <p:sp>
          <p:nvSpPr>
            <p:cNvPr id="42" name="Rounded Rectangle 41">
              <a:hlinkClick r:id="rId12" action="ppaction://hlinksldjump"/>
            </p:cNvPr>
            <p:cNvSpPr/>
            <p:nvPr/>
          </p:nvSpPr>
          <p:spPr>
            <a:xfrm>
              <a:off x="7796934" y="332708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GUILD – NATIONAL OFFICE</a:t>
              </a:r>
            </a:p>
          </p:txBody>
        </p:sp>
        <p:sp>
          <p:nvSpPr>
            <p:cNvPr id="45" name="Rounded Rectangle 44">
              <a:hlinkClick r:id="rId13" action="ppaction://hlinksldjump"/>
            </p:cNvPr>
            <p:cNvSpPr/>
            <p:nvPr/>
          </p:nvSpPr>
          <p:spPr>
            <a:xfrm>
              <a:off x="7794567" y="374282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GUILD – AUCKLAND BRANCH</a:t>
              </a:r>
            </a:p>
          </p:txBody>
        </p:sp>
        <p:sp>
          <p:nvSpPr>
            <p:cNvPr id="46" name="Rounded Rectangle 45">
              <a:hlinkClick r:id="rId14" action="ppaction://hlinksldjump"/>
            </p:cNvPr>
            <p:cNvSpPr/>
            <p:nvPr/>
          </p:nvSpPr>
          <p:spPr>
            <a:xfrm>
              <a:off x="7807919" y="5266236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CHAT NZ</a:t>
              </a:r>
            </a:p>
          </p:txBody>
        </p:sp>
        <p:sp>
          <p:nvSpPr>
            <p:cNvPr id="47" name="Rounded Rectangle 46">
              <a:hlinkClick r:id="rId15" action="ppaction://hlinksldjump"/>
            </p:cNvPr>
            <p:cNvSpPr/>
            <p:nvPr/>
          </p:nvSpPr>
          <p:spPr>
            <a:xfrm>
              <a:off x="7809134" y="5530791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OWNERS CHAT</a:t>
              </a:r>
            </a:p>
          </p:txBody>
        </p:sp>
        <p:sp>
          <p:nvSpPr>
            <p:cNvPr id="48" name="Rounded Rectangle 47">
              <a:hlinkClick r:id="rId16" action="ppaction://hlinksldjump"/>
            </p:cNvPr>
            <p:cNvSpPr/>
            <p:nvPr/>
          </p:nvSpPr>
          <p:spPr>
            <a:xfrm>
              <a:off x="7806704" y="5930686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KIMBERLY GROUP</a:t>
              </a:r>
            </a:p>
          </p:txBody>
        </p:sp>
        <p:sp>
          <p:nvSpPr>
            <p:cNvPr id="49" name="Rounded Rectangle 48">
              <a:hlinkClick r:id="rId17" action="ppaction://hlinksldjump"/>
            </p:cNvPr>
            <p:cNvSpPr/>
            <p:nvPr/>
          </p:nvSpPr>
          <p:spPr>
            <a:xfrm>
              <a:off x="7803028" y="4166167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PHARMACEUTICAL SOCIETY – NATIONAL </a:t>
              </a:r>
            </a:p>
          </p:txBody>
        </p:sp>
        <p:sp>
          <p:nvSpPr>
            <p:cNvPr id="50" name="Rounded Rectangle 49">
              <a:hlinkClick r:id="rId18" action="ppaction://hlinksldjump"/>
            </p:cNvPr>
            <p:cNvSpPr/>
            <p:nvPr/>
          </p:nvSpPr>
          <p:spPr>
            <a:xfrm>
              <a:off x="7811489" y="4581044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PHARMACEUTICAL SOCIETY – AUCKLAND</a:t>
              </a:r>
            </a:p>
          </p:txBody>
        </p:sp>
        <p:sp>
          <p:nvSpPr>
            <p:cNvPr id="51" name="Rounded Rectangle 50">
              <a:hlinkClick r:id="rId19" action="ppaction://hlinksldjump"/>
            </p:cNvPr>
            <p:cNvSpPr/>
            <p:nvPr/>
          </p:nvSpPr>
          <p:spPr>
            <a:xfrm>
              <a:off x="7814731" y="4995309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COUNCIL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095798" y="5193579"/>
            <a:ext cx="1020934" cy="626470"/>
            <a:chOff x="5567984" y="5000295"/>
            <a:chExt cx="1020934" cy="626470"/>
          </a:xfrm>
        </p:grpSpPr>
        <p:sp>
          <p:nvSpPr>
            <p:cNvPr id="53" name="Rounded Rectangle 52"/>
            <p:cNvSpPr/>
            <p:nvPr/>
          </p:nvSpPr>
          <p:spPr>
            <a:xfrm>
              <a:off x="5567984" y="5000295"/>
              <a:ext cx="951879" cy="6223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26901" y="5411321"/>
              <a:ext cx="7620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 response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5631800" y="5450973"/>
              <a:ext cx="132556" cy="123825"/>
            </a:xfrm>
            <a:prstGeom prst="ellipse">
              <a:avLst/>
            </a:prstGeom>
            <a:solidFill>
              <a:srgbClr val="4F4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56" name="Oval 55"/>
            <p:cNvSpPr/>
            <p:nvPr/>
          </p:nvSpPr>
          <p:spPr>
            <a:xfrm>
              <a:off x="5628027" y="5259387"/>
              <a:ext cx="132556" cy="1238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57" name="Oval 56"/>
            <p:cNvSpPr/>
            <p:nvPr/>
          </p:nvSpPr>
          <p:spPr>
            <a:xfrm>
              <a:off x="5619493" y="5067972"/>
              <a:ext cx="132556" cy="12382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826911" y="5211297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826914" y="5016033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Yes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Pharmacy advisory interact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23" name="Round Same Side Corner Rectangle 22">
            <a:hlinkClick r:id="rId3" action="ppaction://hlinksldjump"/>
          </p:cNvPr>
          <p:cNvSpPr/>
          <p:nvPr/>
        </p:nvSpPr>
        <p:spPr>
          <a:xfrm>
            <a:off x="2814653" y="6454141"/>
            <a:ext cx="1792704" cy="403859"/>
          </a:xfrm>
          <a:prstGeom prst="round2SameRect">
            <a:avLst/>
          </a:prstGeom>
          <a:gradFill>
            <a:gsLst>
              <a:gs pos="43000">
                <a:schemeClr val="tx1">
                  <a:lumMod val="95000"/>
                </a:schemeClr>
              </a:gs>
              <a:gs pos="80000">
                <a:schemeClr val="tx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rgbClr val="FF0000"/>
                </a:solidFill>
              </a:rPr>
              <a:t>AWARE</a:t>
            </a:r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40208"/>
            <a:ext cx="9144000" cy="1143000"/>
          </a:xfrm>
        </p:spPr>
        <p:txBody>
          <a:bodyPr>
            <a:normAutofit/>
          </a:bodyPr>
          <a:lstStyle/>
          <a:p>
            <a:r>
              <a:rPr lang="en-NZ" dirty="0" smtClean="0"/>
              <a:t>Pharmacy </a:t>
            </a:r>
            <a:r>
              <a:rPr lang="en-NZ" dirty="0" smtClean="0"/>
              <a:t>Advisory Group - Interact</a:t>
            </a:r>
            <a:endParaRPr lang="en-NZ" dirty="0"/>
          </a:p>
        </p:txBody>
      </p:sp>
      <p:grpSp>
        <p:nvGrpSpPr>
          <p:cNvPr id="2" name="Group 25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4" name="Round Same Side Corner Rectangle 33">
              <a:hlinkClick r:id="rId4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YOUR NETWORK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27" name="Round Same Side Corner Rectangle 26">
              <a:hlinkClick r:id="rId5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9" name="Round Same Side Corner Rectangle 28">
              <a:hlinkClick r:id="rId6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0" name="Round Same Side Corner Rectangle 29">
              <a:hlinkClick r:id="rId7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1" name="Round Same Side Corner Rectangle 30">
              <a:hlinkClick r:id="rId8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 Same Side Corner Rectangle 32">
              <a:hlinkClick r:id="rId9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8" name="Round Same Side Corner Rectangle 27">
              <a:hlinkClick r:id="rId10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COMMUNICATION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Round Same Side Corner Rectangle 23"/>
          <p:cNvSpPr/>
          <p:nvPr/>
        </p:nvSpPr>
        <p:spPr>
          <a:xfrm>
            <a:off x="4659733" y="6454141"/>
            <a:ext cx="1792704" cy="40385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chemeClr val="tx2"/>
                </a:solidFill>
              </a:rPr>
              <a:t>INTERACT</a:t>
            </a:r>
            <a:endParaRPr lang="en-NZ" sz="1000" dirty="0">
              <a:solidFill>
                <a:schemeClr val="tx2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790834" y="2904028"/>
            <a:ext cx="1293897" cy="3231594"/>
            <a:chOff x="7790834" y="2904028"/>
            <a:chExt cx="1293897" cy="3231594"/>
          </a:xfrm>
        </p:grpSpPr>
        <p:sp>
          <p:nvSpPr>
            <p:cNvPr id="37" name="Rounded Rectangle 36">
              <a:hlinkClick r:id="rId3" action="ppaction://hlinksldjump"/>
            </p:cNvPr>
            <p:cNvSpPr/>
            <p:nvPr/>
          </p:nvSpPr>
          <p:spPr>
            <a:xfrm>
              <a:off x="7790834" y="2904028"/>
              <a:ext cx="1270000" cy="34544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ADHB PHARMACY ADVISORY GP</a:t>
              </a:r>
            </a:p>
          </p:txBody>
        </p:sp>
        <p:sp>
          <p:nvSpPr>
            <p:cNvPr id="42" name="Rounded Rectangle 41">
              <a:hlinkClick r:id="rId11" action="ppaction://hlinksldjump"/>
            </p:cNvPr>
            <p:cNvSpPr/>
            <p:nvPr/>
          </p:nvSpPr>
          <p:spPr>
            <a:xfrm>
              <a:off x="7796934" y="332708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GUILD – NATIONAL OFFICE</a:t>
              </a:r>
            </a:p>
          </p:txBody>
        </p:sp>
        <p:sp>
          <p:nvSpPr>
            <p:cNvPr id="45" name="Rounded Rectangle 44">
              <a:hlinkClick r:id="rId12" action="ppaction://hlinksldjump"/>
            </p:cNvPr>
            <p:cNvSpPr/>
            <p:nvPr/>
          </p:nvSpPr>
          <p:spPr>
            <a:xfrm>
              <a:off x="7794567" y="374282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GUILD – AUCKLAND BRANCH</a:t>
              </a:r>
            </a:p>
          </p:txBody>
        </p:sp>
        <p:sp>
          <p:nvSpPr>
            <p:cNvPr id="46" name="Rounded Rectangle 45">
              <a:hlinkClick r:id="rId13" action="ppaction://hlinksldjump"/>
            </p:cNvPr>
            <p:cNvSpPr/>
            <p:nvPr/>
          </p:nvSpPr>
          <p:spPr>
            <a:xfrm>
              <a:off x="7807919" y="5266236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CHAT NZ</a:t>
              </a:r>
            </a:p>
          </p:txBody>
        </p:sp>
        <p:sp>
          <p:nvSpPr>
            <p:cNvPr id="47" name="Rounded Rectangle 46">
              <a:hlinkClick r:id="rId14" action="ppaction://hlinksldjump"/>
            </p:cNvPr>
            <p:cNvSpPr/>
            <p:nvPr/>
          </p:nvSpPr>
          <p:spPr>
            <a:xfrm>
              <a:off x="7809134" y="5530791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OWNERS CHAT</a:t>
              </a:r>
            </a:p>
          </p:txBody>
        </p:sp>
        <p:sp>
          <p:nvSpPr>
            <p:cNvPr id="48" name="Rounded Rectangle 47">
              <a:hlinkClick r:id="rId15" action="ppaction://hlinksldjump"/>
            </p:cNvPr>
            <p:cNvSpPr/>
            <p:nvPr/>
          </p:nvSpPr>
          <p:spPr>
            <a:xfrm>
              <a:off x="7806704" y="5930686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KIMBERLY GROUP</a:t>
              </a:r>
            </a:p>
          </p:txBody>
        </p:sp>
        <p:sp>
          <p:nvSpPr>
            <p:cNvPr id="49" name="Rounded Rectangle 48">
              <a:hlinkClick r:id="rId16" action="ppaction://hlinksldjump"/>
            </p:cNvPr>
            <p:cNvSpPr/>
            <p:nvPr/>
          </p:nvSpPr>
          <p:spPr>
            <a:xfrm>
              <a:off x="7803028" y="4166167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PHARMACEUTICAL SOCIETY – NATIONAL </a:t>
              </a:r>
            </a:p>
          </p:txBody>
        </p:sp>
        <p:sp>
          <p:nvSpPr>
            <p:cNvPr id="50" name="Rounded Rectangle 49">
              <a:hlinkClick r:id="rId17" action="ppaction://hlinksldjump"/>
            </p:cNvPr>
            <p:cNvSpPr/>
            <p:nvPr/>
          </p:nvSpPr>
          <p:spPr>
            <a:xfrm>
              <a:off x="7811489" y="4581044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PHARMACEUTICAL SOCIETY – AUCKLAND</a:t>
              </a:r>
            </a:p>
          </p:txBody>
        </p:sp>
        <p:sp>
          <p:nvSpPr>
            <p:cNvPr id="51" name="Rounded Rectangle 50">
              <a:hlinkClick r:id="rId18" action="ppaction://hlinksldjump"/>
            </p:cNvPr>
            <p:cNvSpPr/>
            <p:nvPr/>
          </p:nvSpPr>
          <p:spPr>
            <a:xfrm>
              <a:off x="7814731" y="4995309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COUNCIL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095798" y="5193579"/>
            <a:ext cx="1020934" cy="626470"/>
            <a:chOff x="5567984" y="5000295"/>
            <a:chExt cx="1020934" cy="626470"/>
          </a:xfrm>
        </p:grpSpPr>
        <p:sp>
          <p:nvSpPr>
            <p:cNvPr id="54" name="Rounded Rectangle 53"/>
            <p:cNvSpPr/>
            <p:nvPr/>
          </p:nvSpPr>
          <p:spPr>
            <a:xfrm>
              <a:off x="5567984" y="5000295"/>
              <a:ext cx="951879" cy="6223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826901" y="5411321"/>
              <a:ext cx="7620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 response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5631800" y="5450973"/>
              <a:ext cx="132556" cy="123825"/>
            </a:xfrm>
            <a:prstGeom prst="ellipse">
              <a:avLst/>
            </a:prstGeom>
            <a:solidFill>
              <a:srgbClr val="4F4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57" name="Oval 56"/>
            <p:cNvSpPr/>
            <p:nvPr/>
          </p:nvSpPr>
          <p:spPr>
            <a:xfrm>
              <a:off x="5628027" y="5259387"/>
              <a:ext cx="132556" cy="1238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58" name="Oval 57"/>
            <p:cNvSpPr/>
            <p:nvPr/>
          </p:nvSpPr>
          <p:spPr>
            <a:xfrm>
              <a:off x="5619493" y="5067972"/>
              <a:ext cx="132556" cy="12382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826911" y="5211297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826914" y="5016033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Yes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Guild national awar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68250" y="77378"/>
            <a:ext cx="8880652" cy="1143000"/>
          </a:xfrm>
        </p:spPr>
        <p:txBody>
          <a:bodyPr>
            <a:normAutofit/>
          </a:bodyPr>
          <a:lstStyle/>
          <a:p>
            <a:r>
              <a:rPr lang="en-NZ" dirty="0" smtClean="0"/>
              <a:t>Pharmacy Guild National - Aware</a:t>
            </a:r>
            <a:endParaRPr lang="en-NZ" dirty="0"/>
          </a:p>
        </p:txBody>
      </p:sp>
      <p:grpSp>
        <p:nvGrpSpPr>
          <p:cNvPr id="2" name="Group 25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4" name="Round Same Side Corner Rectangle 33">
              <a:hlinkClick r:id="rId3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YOUR NETWORK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27" name="Round Same Side Corner Rectangle 26">
              <a:hlinkClick r:id="rId4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9" name="Round Same Side Corner Rectangle 28">
              <a:hlinkClick r:id="rId5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0" name="Round Same Side Corner Rectangle 29">
              <a:hlinkClick r:id="rId6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1" name="Round Same Side Corner Rectangle 30">
              <a:hlinkClick r:id="rId7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 Same Side Corner Rectangle 32">
              <a:hlinkClick r:id="rId8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8" name="Round Same Side Corner Rectangle 27">
              <a:hlinkClick r:id="rId9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COMMUNICATION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30"/>
          <p:cNvGrpSpPr/>
          <p:nvPr/>
        </p:nvGrpSpPr>
        <p:grpSpPr>
          <a:xfrm>
            <a:off x="2816353" y="6454141"/>
            <a:ext cx="3635654" cy="403859"/>
            <a:chOff x="2661233" y="6454141"/>
            <a:chExt cx="2238890" cy="403859"/>
          </a:xfrm>
        </p:grpSpPr>
        <p:sp>
          <p:nvSpPr>
            <p:cNvPr id="24" name="Round Same Side Corner Rectangle 23"/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AWARE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25" name="Round Same Side Corner Rectangle 24">
              <a:hlinkClick r:id="rId10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INTERACT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90834" y="2904028"/>
            <a:ext cx="1293897" cy="3231594"/>
            <a:chOff x="7790834" y="2904028"/>
            <a:chExt cx="1293897" cy="3231594"/>
          </a:xfrm>
        </p:grpSpPr>
        <p:sp>
          <p:nvSpPr>
            <p:cNvPr id="17" name="Rounded Rectangle 16">
              <a:hlinkClick r:id="rId11" action="ppaction://hlinksldjump"/>
            </p:cNvPr>
            <p:cNvSpPr/>
            <p:nvPr/>
          </p:nvSpPr>
          <p:spPr>
            <a:xfrm>
              <a:off x="7790834" y="2904028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ADHB PHARMACY ADVISORY GP</a:t>
              </a:r>
            </a:p>
          </p:txBody>
        </p:sp>
        <p:sp>
          <p:nvSpPr>
            <p:cNvPr id="18" name="Rounded Rectangle 17">
              <a:hlinkClick r:id="rId12" action="ppaction://hlinksldjump"/>
            </p:cNvPr>
            <p:cNvSpPr/>
            <p:nvPr/>
          </p:nvSpPr>
          <p:spPr>
            <a:xfrm>
              <a:off x="7796934" y="3327083"/>
              <a:ext cx="1270000" cy="34544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PHARMACY GUILD – NATIONAL OFFICE</a:t>
              </a:r>
            </a:p>
          </p:txBody>
        </p:sp>
        <p:sp>
          <p:nvSpPr>
            <p:cNvPr id="19" name="Rounded Rectangle 18">
              <a:hlinkClick r:id="rId13" action="ppaction://hlinksldjump"/>
            </p:cNvPr>
            <p:cNvSpPr/>
            <p:nvPr/>
          </p:nvSpPr>
          <p:spPr>
            <a:xfrm>
              <a:off x="7794567" y="374282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GUILD – AUCKLAND BRANCH</a:t>
              </a:r>
            </a:p>
          </p:txBody>
        </p:sp>
        <p:sp>
          <p:nvSpPr>
            <p:cNvPr id="20" name="Rounded Rectangle 19">
              <a:hlinkClick r:id="rId14" action="ppaction://hlinksldjump"/>
            </p:cNvPr>
            <p:cNvSpPr/>
            <p:nvPr/>
          </p:nvSpPr>
          <p:spPr>
            <a:xfrm>
              <a:off x="7807919" y="5266236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CHAT NZ</a:t>
              </a:r>
            </a:p>
          </p:txBody>
        </p:sp>
        <p:sp>
          <p:nvSpPr>
            <p:cNvPr id="21" name="Rounded Rectangle 20">
              <a:hlinkClick r:id="rId15" action="ppaction://hlinksldjump"/>
            </p:cNvPr>
            <p:cNvSpPr/>
            <p:nvPr/>
          </p:nvSpPr>
          <p:spPr>
            <a:xfrm>
              <a:off x="7809134" y="5530791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OWNERS CHAT</a:t>
              </a:r>
            </a:p>
          </p:txBody>
        </p:sp>
        <p:sp>
          <p:nvSpPr>
            <p:cNvPr id="22" name="Rounded Rectangle 21">
              <a:hlinkClick r:id="rId16" action="ppaction://hlinksldjump"/>
            </p:cNvPr>
            <p:cNvSpPr/>
            <p:nvPr/>
          </p:nvSpPr>
          <p:spPr>
            <a:xfrm>
              <a:off x="7806704" y="5930686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KIMBERLY GROUP</a:t>
              </a:r>
            </a:p>
          </p:txBody>
        </p:sp>
        <p:sp>
          <p:nvSpPr>
            <p:cNvPr id="23" name="Rounded Rectangle 22">
              <a:hlinkClick r:id="rId17" action="ppaction://hlinksldjump"/>
            </p:cNvPr>
            <p:cNvSpPr/>
            <p:nvPr/>
          </p:nvSpPr>
          <p:spPr>
            <a:xfrm>
              <a:off x="7803028" y="4166167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PHARMACEUTICAL SOCIETY – NATIONAL </a:t>
              </a:r>
            </a:p>
          </p:txBody>
        </p:sp>
        <p:sp>
          <p:nvSpPr>
            <p:cNvPr id="26" name="Rounded Rectangle 25">
              <a:hlinkClick r:id="rId18" action="ppaction://hlinksldjump"/>
            </p:cNvPr>
            <p:cNvSpPr/>
            <p:nvPr/>
          </p:nvSpPr>
          <p:spPr>
            <a:xfrm>
              <a:off x="7811489" y="4581044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PHARMACEUTICAL SOCIETY – AUCKLAND</a:t>
              </a:r>
            </a:p>
          </p:txBody>
        </p:sp>
        <p:sp>
          <p:nvSpPr>
            <p:cNvPr id="35" name="Rounded Rectangle 34">
              <a:hlinkClick r:id="rId19" action="ppaction://hlinksldjump"/>
            </p:cNvPr>
            <p:cNvSpPr/>
            <p:nvPr/>
          </p:nvSpPr>
          <p:spPr>
            <a:xfrm>
              <a:off x="7814731" y="4995309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COUNCIL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95798" y="5193579"/>
            <a:ext cx="1020934" cy="626470"/>
            <a:chOff x="5567984" y="5000295"/>
            <a:chExt cx="1020934" cy="626470"/>
          </a:xfrm>
        </p:grpSpPr>
        <p:sp>
          <p:nvSpPr>
            <p:cNvPr id="37" name="Rounded Rectangle 36"/>
            <p:cNvSpPr/>
            <p:nvPr/>
          </p:nvSpPr>
          <p:spPr>
            <a:xfrm>
              <a:off x="5567984" y="5000295"/>
              <a:ext cx="951879" cy="6223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26901" y="5411321"/>
              <a:ext cx="7620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 response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631800" y="5450973"/>
              <a:ext cx="132556" cy="123825"/>
            </a:xfrm>
            <a:prstGeom prst="ellipse">
              <a:avLst/>
            </a:prstGeom>
            <a:solidFill>
              <a:srgbClr val="4F4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0" name="Oval 39"/>
            <p:cNvSpPr/>
            <p:nvPr/>
          </p:nvSpPr>
          <p:spPr>
            <a:xfrm>
              <a:off x="5628027" y="5259387"/>
              <a:ext cx="132556" cy="1238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1" name="Oval 40"/>
            <p:cNvSpPr/>
            <p:nvPr/>
          </p:nvSpPr>
          <p:spPr>
            <a:xfrm>
              <a:off x="5619493" y="5067972"/>
              <a:ext cx="132556" cy="12382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26911" y="5211297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26914" y="5016033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Yes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Guild national interact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23" name="Round Same Side Corner Rectangle 22">
            <a:hlinkClick r:id="rId3" action="ppaction://hlinksldjump"/>
          </p:cNvPr>
          <p:cNvSpPr/>
          <p:nvPr/>
        </p:nvSpPr>
        <p:spPr>
          <a:xfrm>
            <a:off x="2814653" y="6454141"/>
            <a:ext cx="1792704" cy="403859"/>
          </a:xfrm>
          <a:prstGeom prst="round2SameRect">
            <a:avLst/>
          </a:prstGeom>
          <a:gradFill>
            <a:gsLst>
              <a:gs pos="43000">
                <a:schemeClr val="tx1">
                  <a:lumMod val="95000"/>
                </a:schemeClr>
              </a:gs>
              <a:gs pos="80000">
                <a:schemeClr val="tx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rgbClr val="FF0000"/>
                </a:solidFill>
              </a:rPr>
              <a:t>AWARE</a:t>
            </a:r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69944"/>
            <a:ext cx="9144000" cy="1143000"/>
          </a:xfrm>
        </p:spPr>
        <p:txBody>
          <a:bodyPr>
            <a:normAutofit/>
          </a:bodyPr>
          <a:lstStyle/>
          <a:p>
            <a:r>
              <a:rPr lang="en-NZ" dirty="0" smtClean="0"/>
              <a:t>Pharmacy Guild National - Interact</a:t>
            </a:r>
            <a:endParaRPr lang="en-NZ" dirty="0"/>
          </a:p>
        </p:txBody>
      </p:sp>
      <p:grpSp>
        <p:nvGrpSpPr>
          <p:cNvPr id="2" name="Group 25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4" name="Round Same Side Corner Rectangle 33">
              <a:hlinkClick r:id="rId4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YOUR NETWORK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27" name="Round Same Side Corner Rectangle 26">
              <a:hlinkClick r:id="rId5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9" name="Round Same Side Corner Rectangle 28">
              <a:hlinkClick r:id="rId6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0" name="Round Same Side Corner Rectangle 29">
              <a:hlinkClick r:id="rId7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1" name="Round Same Side Corner Rectangle 30">
              <a:hlinkClick r:id="rId8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 Same Side Corner Rectangle 32">
              <a:hlinkClick r:id="rId9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8" name="Round Same Side Corner Rectangle 27">
              <a:hlinkClick r:id="rId10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COMMUNICATION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Round Same Side Corner Rectangle 23"/>
          <p:cNvSpPr/>
          <p:nvPr/>
        </p:nvSpPr>
        <p:spPr>
          <a:xfrm>
            <a:off x="4659733" y="6454141"/>
            <a:ext cx="1792704" cy="40385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chemeClr val="tx2"/>
                </a:solidFill>
              </a:rPr>
              <a:t>INTERACT</a:t>
            </a:r>
            <a:endParaRPr lang="en-NZ" sz="1000" dirty="0">
              <a:solidFill>
                <a:schemeClr val="tx2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790834" y="2904028"/>
            <a:ext cx="1293897" cy="3231594"/>
            <a:chOff x="7790834" y="2904028"/>
            <a:chExt cx="1293897" cy="3231594"/>
          </a:xfrm>
        </p:grpSpPr>
        <p:sp>
          <p:nvSpPr>
            <p:cNvPr id="17" name="Rounded Rectangle 16">
              <a:hlinkClick r:id="rId11" action="ppaction://hlinksldjump"/>
            </p:cNvPr>
            <p:cNvSpPr/>
            <p:nvPr/>
          </p:nvSpPr>
          <p:spPr>
            <a:xfrm>
              <a:off x="7790834" y="2904028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ADHB PHARMACY ADVISORY GP</a:t>
              </a:r>
            </a:p>
          </p:txBody>
        </p:sp>
        <p:sp>
          <p:nvSpPr>
            <p:cNvPr id="18" name="Rounded Rectangle 17">
              <a:hlinkClick r:id="rId3" action="ppaction://hlinksldjump"/>
            </p:cNvPr>
            <p:cNvSpPr/>
            <p:nvPr/>
          </p:nvSpPr>
          <p:spPr>
            <a:xfrm>
              <a:off x="7796934" y="3327083"/>
              <a:ext cx="1270000" cy="34544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PHARMACY GUILD – NATIONAL OFFICE</a:t>
              </a:r>
            </a:p>
          </p:txBody>
        </p:sp>
        <p:sp>
          <p:nvSpPr>
            <p:cNvPr id="19" name="Rounded Rectangle 18">
              <a:hlinkClick r:id="rId12" action="ppaction://hlinksldjump"/>
            </p:cNvPr>
            <p:cNvSpPr/>
            <p:nvPr/>
          </p:nvSpPr>
          <p:spPr>
            <a:xfrm>
              <a:off x="7794567" y="374282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GUILD – AUCKLAND BRANCH</a:t>
              </a:r>
            </a:p>
          </p:txBody>
        </p:sp>
        <p:sp>
          <p:nvSpPr>
            <p:cNvPr id="20" name="Rounded Rectangle 19">
              <a:hlinkClick r:id="rId13" action="ppaction://hlinksldjump"/>
            </p:cNvPr>
            <p:cNvSpPr/>
            <p:nvPr/>
          </p:nvSpPr>
          <p:spPr>
            <a:xfrm>
              <a:off x="7807919" y="5266236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CHAT NZ</a:t>
              </a:r>
            </a:p>
          </p:txBody>
        </p:sp>
        <p:sp>
          <p:nvSpPr>
            <p:cNvPr id="21" name="Rounded Rectangle 20">
              <a:hlinkClick r:id="rId14" action="ppaction://hlinksldjump"/>
            </p:cNvPr>
            <p:cNvSpPr/>
            <p:nvPr/>
          </p:nvSpPr>
          <p:spPr>
            <a:xfrm>
              <a:off x="7809134" y="5530791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OWNERS CHAT</a:t>
              </a:r>
            </a:p>
          </p:txBody>
        </p:sp>
        <p:sp>
          <p:nvSpPr>
            <p:cNvPr id="22" name="Rounded Rectangle 21">
              <a:hlinkClick r:id="rId15" action="ppaction://hlinksldjump"/>
            </p:cNvPr>
            <p:cNvSpPr/>
            <p:nvPr/>
          </p:nvSpPr>
          <p:spPr>
            <a:xfrm>
              <a:off x="7806704" y="5930686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KIMBERLY GROUP</a:t>
              </a:r>
            </a:p>
          </p:txBody>
        </p:sp>
        <p:sp>
          <p:nvSpPr>
            <p:cNvPr id="25" name="Rounded Rectangle 24">
              <a:hlinkClick r:id="rId16" action="ppaction://hlinksldjump"/>
            </p:cNvPr>
            <p:cNvSpPr/>
            <p:nvPr/>
          </p:nvSpPr>
          <p:spPr>
            <a:xfrm>
              <a:off x="7803028" y="4166167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PHARMACEUTICAL SOCIETY – NATIONAL </a:t>
              </a:r>
            </a:p>
          </p:txBody>
        </p:sp>
        <p:sp>
          <p:nvSpPr>
            <p:cNvPr id="26" name="Rounded Rectangle 25">
              <a:hlinkClick r:id="rId17" action="ppaction://hlinksldjump"/>
            </p:cNvPr>
            <p:cNvSpPr/>
            <p:nvPr/>
          </p:nvSpPr>
          <p:spPr>
            <a:xfrm>
              <a:off x="7811489" y="4581044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PHARMACEUTICAL SOCIETY – AUCKLAND</a:t>
              </a:r>
            </a:p>
          </p:txBody>
        </p:sp>
        <p:sp>
          <p:nvSpPr>
            <p:cNvPr id="35" name="Rounded Rectangle 34">
              <a:hlinkClick r:id="rId18" action="ppaction://hlinksldjump"/>
            </p:cNvPr>
            <p:cNvSpPr/>
            <p:nvPr/>
          </p:nvSpPr>
          <p:spPr>
            <a:xfrm>
              <a:off x="7814731" y="4995309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COUNCIL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095798" y="5193579"/>
            <a:ext cx="1020934" cy="626470"/>
            <a:chOff x="5567984" y="5000295"/>
            <a:chExt cx="1020934" cy="626470"/>
          </a:xfrm>
        </p:grpSpPr>
        <p:sp>
          <p:nvSpPr>
            <p:cNvPr id="38" name="Rounded Rectangle 37"/>
            <p:cNvSpPr/>
            <p:nvPr/>
          </p:nvSpPr>
          <p:spPr>
            <a:xfrm>
              <a:off x="5567984" y="5000295"/>
              <a:ext cx="951879" cy="6223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26901" y="5411321"/>
              <a:ext cx="7620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 response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5631800" y="5450973"/>
              <a:ext cx="132556" cy="123825"/>
            </a:xfrm>
            <a:prstGeom prst="ellipse">
              <a:avLst/>
            </a:prstGeom>
            <a:solidFill>
              <a:srgbClr val="4F4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1" name="Oval 40"/>
            <p:cNvSpPr/>
            <p:nvPr/>
          </p:nvSpPr>
          <p:spPr>
            <a:xfrm>
              <a:off x="5628027" y="5259387"/>
              <a:ext cx="132556" cy="1238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2" name="Oval 41"/>
            <p:cNvSpPr/>
            <p:nvPr/>
          </p:nvSpPr>
          <p:spPr>
            <a:xfrm>
              <a:off x="5619493" y="5067972"/>
              <a:ext cx="132556" cy="12382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26911" y="5211297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826914" y="5016033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Yes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Guild auckland awar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68250" y="77378"/>
            <a:ext cx="8880652" cy="1143000"/>
          </a:xfrm>
        </p:spPr>
        <p:txBody>
          <a:bodyPr>
            <a:normAutofit/>
          </a:bodyPr>
          <a:lstStyle/>
          <a:p>
            <a:r>
              <a:rPr lang="en-NZ" dirty="0" smtClean="0"/>
              <a:t>Pharmacy Guild Auckland - Aware</a:t>
            </a:r>
            <a:endParaRPr lang="en-NZ" dirty="0"/>
          </a:p>
        </p:txBody>
      </p:sp>
      <p:grpSp>
        <p:nvGrpSpPr>
          <p:cNvPr id="2" name="Group 25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4" name="Round Same Side Corner Rectangle 33">
              <a:hlinkClick r:id="rId3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YOUR NETWORK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27" name="Round Same Side Corner Rectangle 26">
              <a:hlinkClick r:id="rId4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9" name="Round Same Side Corner Rectangle 28">
              <a:hlinkClick r:id="rId5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0" name="Round Same Side Corner Rectangle 29">
              <a:hlinkClick r:id="rId6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1" name="Round Same Side Corner Rectangle 30">
              <a:hlinkClick r:id="rId7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 Same Side Corner Rectangle 32">
              <a:hlinkClick r:id="rId8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8" name="Round Same Side Corner Rectangle 27">
              <a:hlinkClick r:id="rId9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COMMUNICATION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30"/>
          <p:cNvGrpSpPr/>
          <p:nvPr/>
        </p:nvGrpSpPr>
        <p:grpSpPr>
          <a:xfrm>
            <a:off x="2816353" y="6454141"/>
            <a:ext cx="3635654" cy="403859"/>
            <a:chOff x="2661233" y="6454141"/>
            <a:chExt cx="2238890" cy="403859"/>
          </a:xfrm>
        </p:grpSpPr>
        <p:sp>
          <p:nvSpPr>
            <p:cNvPr id="24" name="Round Same Side Corner Rectangle 23"/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AWARE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25" name="Round Same Side Corner Rectangle 24">
              <a:hlinkClick r:id="rId10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INTERACT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90834" y="2904028"/>
            <a:ext cx="1293897" cy="3231594"/>
            <a:chOff x="7790834" y="2904028"/>
            <a:chExt cx="1293897" cy="3231594"/>
          </a:xfrm>
        </p:grpSpPr>
        <p:sp>
          <p:nvSpPr>
            <p:cNvPr id="17" name="Rounded Rectangle 16">
              <a:hlinkClick r:id="rId11" action="ppaction://hlinksldjump"/>
            </p:cNvPr>
            <p:cNvSpPr/>
            <p:nvPr/>
          </p:nvSpPr>
          <p:spPr>
            <a:xfrm>
              <a:off x="7790834" y="2904028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ADHB PHARMACY ADVISORY GP</a:t>
              </a:r>
            </a:p>
          </p:txBody>
        </p:sp>
        <p:sp>
          <p:nvSpPr>
            <p:cNvPr id="18" name="Rounded Rectangle 17">
              <a:hlinkClick r:id="rId12" action="ppaction://hlinksldjump"/>
            </p:cNvPr>
            <p:cNvSpPr/>
            <p:nvPr/>
          </p:nvSpPr>
          <p:spPr>
            <a:xfrm>
              <a:off x="7796934" y="332708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GUILD – NATIONAL OFFICE</a:t>
              </a:r>
            </a:p>
          </p:txBody>
        </p:sp>
        <p:sp>
          <p:nvSpPr>
            <p:cNvPr id="19" name="Rounded Rectangle 18">
              <a:hlinkClick r:id="rId13" action="ppaction://hlinksldjump"/>
            </p:cNvPr>
            <p:cNvSpPr/>
            <p:nvPr/>
          </p:nvSpPr>
          <p:spPr>
            <a:xfrm>
              <a:off x="7794567" y="3742823"/>
              <a:ext cx="1270000" cy="34544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PHARMACY GUILD – AUCKLAND BRANCH</a:t>
              </a:r>
            </a:p>
          </p:txBody>
        </p:sp>
        <p:sp>
          <p:nvSpPr>
            <p:cNvPr id="20" name="Rounded Rectangle 19">
              <a:hlinkClick r:id="rId14" action="ppaction://hlinksldjump"/>
            </p:cNvPr>
            <p:cNvSpPr/>
            <p:nvPr/>
          </p:nvSpPr>
          <p:spPr>
            <a:xfrm>
              <a:off x="7807919" y="5266236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CHAT NZ</a:t>
              </a:r>
            </a:p>
          </p:txBody>
        </p:sp>
        <p:sp>
          <p:nvSpPr>
            <p:cNvPr id="21" name="Rounded Rectangle 20">
              <a:hlinkClick r:id="rId15" action="ppaction://hlinksldjump"/>
            </p:cNvPr>
            <p:cNvSpPr/>
            <p:nvPr/>
          </p:nvSpPr>
          <p:spPr>
            <a:xfrm>
              <a:off x="7809134" y="5530791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OWNERS CHAT</a:t>
              </a:r>
            </a:p>
          </p:txBody>
        </p:sp>
        <p:sp>
          <p:nvSpPr>
            <p:cNvPr id="22" name="Rounded Rectangle 21">
              <a:hlinkClick r:id="rId16" action="ppaction://hlinksldjump"/>
            </p:cNvPr>
            <p:cNvSpPr/>
            <p:nvPr/>
          </p:nvSpPr>
          <p:spPr>
            <a:xfrm>
              <a:off x="7806704" y="5930686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KIMBERLY GROUP</a:t>
              </a:r>
            </a:p>
          </p:txBody>
        </p:sp>
        <p:sp>
          <p:nvSpPr>
            <p:cNvPr id="23" name="Rounded Rectangle 22">
              <a:hlinkClick r:id="rId17" action="ppaction://hlinksldjump"/>
            </p:cNvPr>
            <p:cNvSpPr/>
            <p:nvPr/>
          </p:nvSpPr>
          <p:spPr>
            <a:xfrm>
              <a:off x="7803028" y="4166167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PHARMACEUTICAL SOCIETY – NATIONAL </a:t>
              </a:r>
            </a:p>
          </p:txBody>
        </p:sp>
        <p:sp>
          <p:nvSpPr>
            <p:cNvPr id="26" name="Rounded Rectangle 25">
              <a:hlinkClick r:id="rId18" action="ppaction://hlinksldjump"/>
            </p:cNvPr>
            <p:cNvSpPr/>
            <p:nvPr/>
          </p:nvSpPr>
          <p:spPr>
            <a:xfrm>
              <a:off x="7811489" y="4581044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PHARMACEUTICAL SOCIETY – AUCKLAND</a:t>
              </a:r>
            </a:p>
          </p:txBody>
        </p:sp>
        <p:sp>
          <p:nvSpPr>
            <p:cNvPr id="35" name="Rounded Rectangle 34">
              <a:hlinkClick r:id="rId19" action="ppaction://hlinksldjump"/>
            </p:cNvPr>
            <p:cNvSpPr/>
            <p:nvPr/>
          </p:nvSpPr>
          <p:spPr>
            <a:xfrm>
              <a:off x="7814731" y="4995309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COUNCIL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95798" y="5193579"/>
            <a:ext cx="1020934" cy="626470"/>
            <a:chOff x="5567984" y="5000295"/>
            <a:chExt cx="1020934" cy="626470"/>
          </a:xfrm>
        </p:grpSpPr>
        <p:sp>
          <p:nvSpPr>
            <p:cNvPr id="37" name="Rounded Rectangle 36"/>
            <p:cNvSpPr/>
            <p:nvPr/>
          </p:nvSpPr>
          <p:spPr>
            <a:xfrm>
              <a:off x="5567984" y="5000295"/>
              <a:ext cx="951879" cy="6223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26901" y="5411321"/>
              <a:ext cx="7620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 response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631800" y="5450973"/>
              <a:ext cx="132556" cy="123825"/>
            </a:xfrm>
            <a:prstGeom prst="ellipse">
              <a:avLst/>
            </a:prstGeom>
            <a:solidFill>
              <a:srgbClr val="4F4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0" name="Oval 39"/>
            <p:cNvSpPr/>
            <p:nvPr/>
          </p:nvSpPr>
          <p:spPr>
            <a:xfrm>
              <a:off x="5628027" y="5259387"/>
              <a:ext cx="132556" cy="1238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1" name="Oval 40"/>
            <p:cNvSpPr/>
            <p:nvPr/>
          </p:nvSpPr>
          <p:spPr>
            <a:xfrm>
              <a:off x="5619493" y="5067972"/>
              <a:ext cx="132556" cy="12382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26911" y="5211297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26914" y="5016033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Yes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Guild auckland interact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23" name="Round Same Side Corner Rectangle 22">
            <a:hlinkClick r:id="rId3" action="ppaction://hlinksldjump"/>
          </p:cNvPr>
          <p:cNvSpPr/>
          <p:nvPr/>
        </p:nvSpPr>
        <p:spPr>
          <a:xfrm>
            <a:off x="2814653" y="6454141"/>
            <a:ext cx="1792704" cy="403859"/>
          </a:xfrm>
          <a:prstGeom prst="round2SameRect">
            <a:avLst/>
          </a:prstGeom>
          <a:gradFill>
            <a:gsLst>
              <a:gs pos="43000">
                <a:schemeClr val="tx1">
                  <a:lumMod val="95000"/>
                </a:schemeClr>
              </a:gs>
              <a:gs pos="80000">
                <a:schemeClr val="tx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rgbClr val="FF0000"/>
                </a:solidFill>
              </a:rPr>
              <a:t>AWARE</a:t>
            </a:r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84812"/>
            <a:ext cx="9144000" cy="1143000"/>
          </a:xfrm>
        </p:spPr>
        <p:txBody>
          <a:bodyPr>
            <a:normAutofit/>
          </a:bodyPr>
          <a:lstStyle/>
          <a:p>
            <a:r>
              <a:rPr lang="en-NZ" dirty="0" smtClean="0"/>
              <a:t>Pharmacy Guild Auckland - Interact</a:t>
            </a:r>
            <a:endParaRPr lang="en-NZ" dirty="0"/>
          </a:p>
        </p:txBody>
      </p:sp>
      <p:grpSp>
        <p:nvGrpSpPr>
          <p:cNvPr id="2" name="Group 25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4" name="Round Same Side Corner Rectangle 33">
              <a:hlinkClick r:id="rId4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YOUR NETWORK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27" name="Round Same Side Corner Rectangle 26">
              <a:hlinkClick r:id="rId5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9" name="Round Same Side Corner Rectangle 28">
              <a:hlinkClick r:id="rId6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0" name="Round Same Side Corner Rectangle 29">
              <a:hlinkClick r:id="rId7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1" name="Round Same Side Corner Rectangle 30">
              <a:hlinkClick r:id="rId8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 Same Side Corner Rectangle 32">
              <a:hlinkClick r:id="rId9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8" name="Round Same Side Corner Rectangle 27">
              <a:hlinkClick r:id="rId10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COMMUNICATION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Round Same Side Corner Rectangle 23"/>
          <p:cNvSpPr/>
          <p:nvPr/>
        </p:nvSpPr>
        <p:spPr>
          <a:xfrm>
            <a:off x="4659733" y="6454141"/>
            <a:ext cx="1792704" cy="40385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chemeClr val="tx2"/>
                </a:solidFill>
              </a:rPr>
              <a:t>INTERACT</a:t>
            </a:r>
            <a:endParaRPr lang="en-NZ" sz="1000" dirty="0">
              <a:solidFill>
                <a:schemeClr val="tx2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790834" y="2904028"/>
            <a:ext cx="1293897" cy="3231594"/>
            <a:chOff x="7790834" y="2904028"/>
            <a:chExt cx="1293897" cy="3231594"/>
          </a:xfrm>
        </p:grpSpPr>
        <p:sp>
          <p:nvSpPr>
            <p:cNvPr id="17" name="Rounded Rectangle 16">
              <a:hlinkClick r:id="rId11" action="ppaction://hlinksldjump"/>
            </p:cNvPr>
            <p:cNvSpPr/>
            <p:nvPr/>
          </p:nvSpPr>
          <p:spPr>
            <a:xfrm>
              <a:off x="7790834" y="2904028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ADHB PHARMACY ADVISORY GP</a:t>
              </a:r>
            </a:p>
          </p:txBody>
        </p:sp>
        <p:sp>
          <p:nvSpPr>
            <p:cNvPr id="18" name="Rounded Rectangle 17">
              <a:hlinkClick r:id="rId12" action="ppaction://hlinksldjump"/>
            </p:cNvPr>
            <p:cNvSpPr/>
            <p:nvPr/>
          </p:nvSpPr>
          <p:spPr>
            <a:xfrm>
              <a:off x="7796934" y="332708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GUILD – NATIONAL OFFICE</a:t>
              </a:r>
            </a:p>
          </p:txBody>
        </p:sp>
        <p:sp>
          <p:nvSpPr>
            <p:cNvPr id="19" name="Rounded Rectangle 18">
              <a:hlinkClick r:id="rId3" action="ppaction://hlinksldjump"/>
            </p:cNvPr>
            <p:cNvSpPr/>
            <p:nvPr/>
          </p:nvSpPr>
          <p:spPr>
            <a:xfrm>
              <a:off x="7794567" y="3742823"/>
              <a:ext cx="1270000" cy="34544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PHARMACY GUILD – AUCKLAND BRANCH</a:t>
              </a:r>
            </a:p>
          </p:txBody>
        </p:sp>
        <p:sp>
          <p:nvSpPr>
            <p:cNvPr id="20" name="Rounded Rectangle 19">
              <a:hlinkClick r:id="rId13" action="ppaction://hlinksldjump"/>
            </p:cNvPr>
            <p:cNvSpPr/>
            <p:nvPr/>
          </p:nvSpPr>
          <p:spPr>
            <a:xfrm>
              <a:off x="7807919" y="5266236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CHAT NZ</a:t>
              </a:r>
            </a:p>
          </p:txBody>
        </p:sp>
        <p:sp>
          <p:nvSpPr>
            <p:cNvPr id="21" name="Rounded Rectangle 20">
              <a:hlinkClick r:id="rId14" action="ppaction://hlinksldjump"/>
            </p:cNvPr>
            <p:cNvSpPr/>
            <p:nvPr/>
          </p:nvSpPr>
          <p:spPr>
            <a:xfrm>
              <a:off x="7809134" y="5530791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OWNERS CHAT</a:t>
              </a:r>
            </a:p>
          </p:txBody>
        </p:sp>
        <p:sp>
          <p:nvSpPr>
            <p:cNvPr id="22" name="Rounded Rectangle 21">
              <a:hlinkClick r:id="rId15" action="ppaction://hlinksldjump"/>
            </p:cNvPr>
            <p:cNvSpPr/>
            <p:nvPr/>
          </p:nvSpPr>
          <p:spPr>
            <a:xfrm>
              <a:off x="7806704" y="5930686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KIMBERLY GROUP</a:t>
              </a:r>
            </a:p>
          </p:txBody>
        </p:sp>
        <p:sp>
          <p:nvSpPr>
            <p:cNvPr id="25" name="Rounded Rectangle 24">
              <a:hlinkClick r:id="rId16" action="ppaction://hlinksldjump"/>
            </p:cNvPr>
            <p:cNvSpPr/>
            <p:nvPr/>
          </p:nvSpPr>
          <p:spPr>
            <a:xfrm>
              <a:off x="7803028" y="4166167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PHARMACEUTICAL SOCIETY – NATIONAL </a:t>
              </a:r>
            </a:p>
          </p:txBody>
        </p:sp>
        <p:sp>
          <p:nvSpPr>
            <p:cNvPr id="26" name="Rounded Rectangle 25">
              <a:hlinkClick r:id="rId17" action="ppaction://hlinksldjump"/>
            </p:cNvPr>
            <p:cNvSpPr/>
            <p:nvPr/>
          </p:nvSpPr>
          <p:spPr>
            <a:xfrm>
              <a:off x="7811489" y="4581044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PHARMACEUTICAL SOCIETY – AUCKLAND</a:t>
              </a:r>
            </a:p>
          </p:txBody>
        </p:sp>
        <p:sp>
          <p:nvSpPr>
            <p:cNvPr id="35" name="Rounded Rectangle 34">
              <a:hlinkClick r:id="rId18" action="ppaction://hlinksldjump"/>
            </p:cNvPr>
            <p:cNvSpPr/>
            <p:nvPr/>
          </p:nvSpPr>
          <p:spPr>
            <a:xfrm>
              <a:off x="7814731" y="4995309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COUNCIL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95798" y="5193579"/>
            <a:ext cx="1020934" cy="626470"/>
            <a:chOff x="5567984" y="5000295"/>
            <a:chExt cx="1020934" cy="626470"/>
          </a:xfrm>
        </p:grpSpPr>
        <p:sp>
          <p:nvSpPr>
            <p:cNvPr id="37" name="Rounded Rectangle 36"/>
            <p:cNvSpPr/>
            <p:nvPr/>
          </p:nvSpPr>
          <p:spPr>
            <a:xfrm>
              <a:off x="5567984" y="5000295"/>
              <a:ext cx="951879" cy="6223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26901" y="5411321"/>
              <a:ext cx="7620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 response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631800" y="5450973"/>
              <a:ext cx="132556" cy="123825"/>
            </a:xfrm>
            <a:prstGeom prst="ellipse">
              <a:avLst/>
            </a:prstGeom>
            <a:solidFill>
              <a:srgbClr val="4F4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0" name="Oval 39"/>
            <p:cNvSpPr/>
            <p:nvPr/>
          </p:nvSpPr>
          <p:spPr>
            <a:xfrm>
              <a:off x="5628027" y="5259387"/>
              <a:ext cx="132556" cy="1238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1" name="Oval 40"/>
            <p:cNvSpPr/>
            <p:nvPr/>
          </p:nvSpPr>
          <p:spPr>
            <a:xfrm>
              <a:off x="5619493" y="5067972"/>
              <a:ext cx="132556" cy="12382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26911" y="5211297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26914" y="5016033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Yes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Pharmaceutical society national awar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68250" y="62510"/>
            <a:ext cx="8880652" cy="11430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Pharmaceutical Society National - Aware</a:t>
            </a:r>
            <a:endParaRPr lang="en-NZ" dirty="0"/>
          </a:p>
        </p:txBody>
      </p:sp>
      <p:grpSp>
        <p:nvGrpSpPr>
          <p:cNvPr id="2" name="Group 25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4" name="Round Same Side Corner Rectangle 33">
              <a:hlinkClick r:id="rId3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YOUR NETWORK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27" name="Round Same Side Corner Rectangle 26">
              <a:hlinkClick r:id="rId4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9" name="Round Same Side Corner Rectangle 28">
              <a:hlinkClick r:id="rId5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0" name="Round Same Side Corner Rectangle 29">
              <a:hlinkClick r:id="rId6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1" name="Round Same Side Corner Rectangle 30">
              <a:hlinkClick r:id="rId7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 Same Side Corner Rectangle 32">
              <a:hlinkClick r:id="rId8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8" name="Round Same Side Corner Rectangle 27">
              <a:hlinkClick r:id="rId9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COMMUNICATION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30"/>
          <p:cNvGrpSpPr/>
          <p:nvPr/>
        </p:nvGrpSpPr>
        <p:grpSpPr>
          <a:xfrm>
            <a:off x="2816353" y="6454141"/>
            <a:ext cx="3635654" cy="403859"/>
            <a:chOff x="2661233" y="6454141"/>
            <a:chExt cx="2238890" cy="403859"/>
          </a:xfrm>
        </p:grpSpPr>
        <p:sp>
          <p:nvSpPr>
            <p:cNvPr id="24" name="Round Same Side Corner Rectangle 23"/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AWARE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25" name="Round Same Side Corner Rectangle 24">
              <a:hlinkClick r:id="rId10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INTERACT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90834" y="2904028"/>
            <a:ext cx="1293897" cy="3231594"/>
            <a:chOff x="7790834" y="2904028"/>
            <a:chExt cx="1293897" cy="3231594"/>
          </a:xfrm>
        </p:grpSpPr>
        <p:sp>
          <p:nvSpPr>
            <p:cNvPr id="17" name="Rounded Rectangle 16">
              <a:hlinkClick r:id="rId11" action="ppaction://hlinksldjump"/>
            </p:cNvPr>
            <p:cNvSpPr/>
            <p:nvPr/>
          </p:nvSpPr>
          <p:spPr>
            <a:xfrm>
              <a:off x="7790834" y="2904028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ADHB PHARMACY ADVISORY GP</a:t>
              </a:r>
            </a:p>
          </p:txBody>
        </p:sp>
        <p:sp>
          <p:nvSpPr>
            <p:cNvPr id="18" name="Rounded Rectangle 17">
              <a:hlinkClick r:id="rId12" action="ppaction://hlinksldjump"/>
            </p:cNvPr>
            <p:cNvSpPr/>
            <p:nvPr/>
          </p:nvSpPr>
          <p:spPr>
            <a:xfrm>
              <a:off x="7796934" y="332708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GUILD – NATIONAL OFFICE</a:t>
              </a:r>
            </a:p>
          </p:txBody>
        </p:sp>
        <p:sp>
          <p:nvSpPr>
            <p:cNvPr id="19" name="Rounded Rectangle 18">
              <a:hlinkClick r:id="rId13" action="ppaction://hlinksldjump"/>
            </p:cNvPr>
            <p:cNvSpPr/>
            <p:nvPr/>
          </p:nvSpPr>
          <p:spPr>
            <a:xfrm>
              <a:off x="7794567" y="374282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GUILD – AUCKLAND BRANCH</a:t>
              </a:r>
            </a:p>
          </p:txBody>
        </p:sp>
        <p:sp>
          <p:nvSpPr>
            <p:cNvPr id="20" name="Rounded Rectangle 19">
              <a:hlinkClick r:id="rId14" action="ppaction://hlinksldjump"/>
            </p:cNvPr>
            <p:cNvSpPr/>
            <p:nvPr/>
          </p:nvSpPr>
          <p:spPr>
            <a:xfrm>
              <a:off x="7807919" y="5266236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CHAT NZ</a:t>
              </a:r>
            </a:p>
          </p:txBody>
        </p:sp>
        <p:sp>
          <p:nvSpPr>
            <p:cNvPr id="21" name="Rounded Rectangle 20">
              <a:hlinkClick r:id="rId15" action="ppaction://hlinksldjump"/>
            </p:cNvPr>
            <p:cNvSpPr/>
            <p:nvPr/>
          </p:nvSpPr>
          <p:spPr>
            <a:xfrm>
              <a:off x="7809134" y="5530791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OWNERS CHAT</a:t>
              </a:r>
            </a:p>
          </p:txBody>
        </p:sp>
        <p:sp>
          <p:nvSpPr>
            <p:cNvPr id="22" name="Rounded Rectangle 21">
              <a:hlinkClick r:id="rId16" action="ppaction://hlinksldjump"/>
            </p:cNvPr>
            <p:cNvSpPr/>
            <p:nvPr/>
          </p:nvSpPr>
          <p:spPr>
            <a:xfrm>
              <a:off x="7806704" y="5930686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KIMBERLY GROUP</a:t>
              </a:r>
            </a:p>
          </p:txBody>
        </p:sp>
        <p:sp>
          <p:nvSpPr>
            <p:cNvPr id="23" name="Rounded Rectangle 22">
              <a:hlinkClick r:id="rId17" action="ppaction://hlinksldjump"/>
            </p:cNvPr>
            <p:cNvSpPr/>
            <p:nvPr/>
          </p:nvSpPr>
          <p:spPr>
            <a:xfrm>
              <a:off x="7803028" y="4166167"/>
              <a:ext cx="1270000" cy="34544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PHARMACEUTICAL SOCIETY – NATIONAL </a:t>
              </a:r>
            </a:p>
          </p:txBody>
        </p:sp>
        <p:sp>
          <p:nvSpPr>
            <p:cNvPr id="26" name="Rounded Rectangle 25">
              <a:hlinkClick r:id="rId18" action="ppaction://hlinksldjump"/>
            </p:cNvPr>
            <p:cNvSpPr/>
            <p:nvPr/>
          </p:nvSpPr>
          <p:spPr>
            <a:xfrm>
              <a:off x="7811489" y="4581044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PHARMACEUTICAL SOCIETY – AUCKLAND</a:t>
              </a:r>
            </a:p>
          </p:txBody>
        </p:sp>
        <p:sp>
          <p:nvSpPr>
            <p:cNvPr id="35" name="Rounded Rectangle 34">
              <a:hlinkClick r:id="rId19" action="ppaction://hlinksldjump"/>
            </p:cNvPr>
            <p:cNvSpPr/>
            <p:nvPr/>
          </p:nvSpPr>
          <p:spPr>
            <a:xfrm>
              <a:off x="7814731" y="4995309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COUNCIL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95798" y="5193579"/>
            <a:ext cx="1020934" cy="626470"/>
            <a:chOff x="5567984" y="5000295"/>
            <a:chExt cx="1020934" cy="626470"/>
          </a:xfrm>
        </p:grpSpPr>
        <p:sp>
          <p:nvSpPr>
            <p:cNvPr id="37" name="Rounded Rectangle 36"/>
            <p:cNvSpPr/>
            <p:nvPr/>
          </p:nvSpPr>
          <p:spPr>
            <a:xfrm>
              <a:off x="5567984" y="5000295"/>
              <a:ext cx="951879" cy="6223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26901" y="5411321"/>
              <a:ext cx="7620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 response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631800" y="5450973"/>
              <a:ext cx="132556" cy="123825"/>
            </a:xfrm>
            <a:prstGeom prst="ellipse">
              <a:avLst/>
            </a:prstGeom>
            <a:solidFill>
              <a:srgbClr val="4F4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0" name="Oval 39"/>
            <p:cNvSpPr/>
            <p:nvPr/>
          </p:nvSpPr>
          <p:spPr>
            <a:xfrm>
              <a:off x="5628027" y="5259387"/>
              <a:ext cx="132556" cy="1238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1" name="Oval 40"/>
            <p:cNvSpPr/>
            <p:nvPr/>
          </p:nvSpPr>
          <p:spPr>
            <a:xfrm>
              <a:off x="5619493" y="5067972"/>
              <a:ext cx="132556" cy="12382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26911" y="5211297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26914" y="5016033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Yes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Pharmaceutical society national interact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23" name="Round Same Side Corner Rectangle 22">
            <a:hlinkClick r:id="rId3" action="ppaction://hlinksldjump"/>
          </p:cNvPr>
          <p:cNvSpPr/>
          <p:nvPr/>
        </p:nvSpPr>
        <p:spPr>
          <a:xfrm>
            <a:off x="2814653" y="6454141"/>
            <a:ext cx="1792704" cy="403859"/>
          </a:xfrm>
          <a:prstGeom prst="round2SameRect">
            <a:avLst/>
          </a:prstGeom>
          <a:gradFill>
            <a:gsLst>
              <a:gs pos="43000">
                <a:schemeClr val="tx1">
                  <a:lumMod val="95000"/>
                </a:schemeClr>
              </a:gs>
              <a:gs pos="80000">
                <a:schemeClr val="tx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rgbClr val="FF0000"/>
                </a:solidFill>
              </a:rPr>
              <a:t>AWARE</a:t>
            </a:r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5507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Pharmaceutical Society National - Interact</a:t>
            </a:r>
            <a:endParaRPr lang="en-NZ" dirty="0"/>
          </a:p>
        </p:txBody>
      </p:sp>
      <p:grpSp>
        <p:nvGrpSpPr>
          <p:cNvPr id="2" name="Group 25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4" name="Round Same Side Corner Rectangle 33">
              <a:hlinkClick r:id="rId4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YOUR NETWORK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27" name="Round Same Side Corner Rectangle 26">
              <a:hlinkClick r:id="rId5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9" name="Round Same Side Corner Rectangle 28">
              <a:hlinkClick r:id="rId6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0" name="Round Same Side Corner Rectangle 29">
              <a:hlinkClick r:id="rId7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1" name="Round Same Side Corner Rectangle 30">
              <a:hlinkClick r:id="rId8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 Same Side Corner Rectangle 32">
              <a:hlinkClick r:id="rId9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8" name="Round Same Side Corner Rectangle 27">
              <a:hlinkClick r:id="rId10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COMMUNICATION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Round Same Side Corner Rectangle 23"/>
          <p:cNvSpPr/>
          <p:nvPr/>
        </p:nvSpPr>
        <p:spPr>
          <a:xfrm>
            <a:off x="4659733" y="6454141"/>
            <a:ext cx="1792704" cy="40385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chemeClr val="tx2"/>
                </a:solidFill>
              </a:rPr>
              <a:t>INTERACT</a:t>
            </a:r>
            <a:endParaRPr lang="en-NZ" sz="1000" dirty="0">
              <a:solidFill>
                <a:schemeClr val="tx2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790834" y="2904028"/>
            <a:ext cx="1293897" cy="3231594"/>
            <a:chOff x="7790834" y="2904028"/>
            <a:chExt cx="1293897" cy="3231594"/>
          </a:xfrm>
        </p:grpSpPr>
        <p:sp>
          <p:nvSpPr>
            <p:cNvPr id="17" name="Rounded Rectangle 16">
              <a:hlinkClick r:id="rId11" action="ppaction://hlinksldjump"/>
            </p:cNvPr>
            <p:cNvSpPr/>
            <p:nvPr/>
          </p:nvSpPr>
          <p:spPr>
            <a:xfrm>
              <a:off x="7790834" y="2904028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ADHB PHARMACY ADVISORY GP</a:t>
              </a:r>
            </a:p>
          </p:txBody>
        </p:sp>
        <p:sp>
          <p:nvSpPr>
            <p:cNvPr id="18" name="Rounded Rectangle 17">
              <a:hlinkClick r:id="rId12" action="ppaction://hlinksldjump"/>
            </p:cNvPr>
            <p:cNvSpPr/>
            <p:nvPr/>
          </p:nvSpPr>
          <p:spPr>
            <a:xfrm>
              <a:off x="7796934" y="332708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GUILD – NATIONAL OFFICE</a:t>
              </a:r>
            </a:p>
          </p:txBody>
        </p:sp>
        <p:sp>
          <p:nvSpPr>
            <p:cNvPr id="19" name="Rounded Rectangle 18">
              <a:hlinkClick r:id="rId13" action="ppaction://hlinksldjump"/>
            </p:cNvPr>
            <p:cNvSpPr/>
            <p:nvPr/>
          </p:nvSpPr>
          <p:spPr>
            <a:xfrm>
              <a:off x="7794567" y="374282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GUILD – AUCKLAND BRANCH</a:t>
              </a:r>
            </a:p>
          </p:txBody>
        </p:sp>
        <p:sp>
          <p:nvSpPr>
            <p:cNvPr id="20" name="Rounded Rectangle 19">
              <a:hlinkClick r:id="rId14" action="ppaction://hlinksldjump"/>
            </p:cNvPr>
            <p:cNvSpPr/>
            <p:nvPr/>
          </p:nvSpPr>
          <p:spPr>
            <a:xfrm>
              <a:off x="7807919" y="5266236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CHAT NZ</a:t>
              </a:r>
            </a:p>
          </p:txBody>
        </p:sp>
        <p:sp>
          <p:nvSpPr>
            <p:cNvPr id="21" name="Rounded Rectangle 20">
              <a:hlinkClick r:id="rId15" action="ppaction://hlinksldjump"/>
            </p:cNvPr>
            <p:cNvSpPr/>
            <p:nvPr/>
          </p:nvSpPr>
          <p:spPr>
            <a:xfrm>
              <a:off x="7809134" y="5530791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OWNERS CHAT</a:t>
              </a:r>
            </a:p>
          </p:txBody>
        </p:sp>
        <p:sp>
          <p:nvSpPr>
            <p:cNvPr id="22" name="Rounded Rectangle 21">
              <a:hlinkClick r:id="rId16" action="ppaction://hlinksldjump"/>
            </p:cNvPr>
            <p:cNvSpPr/>
            <p:nvPr/>
          </p:nvSpPr>
          <p:spPr>
            <a:xfrm>
              <a:off x="7806704" y="5930686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KIMBERLY GROUP</a:t>
              </a:r>
            </a:p>
          </p:txBody>
        </p:sp>
        <p:sp>
          <p:nvSpPr>
            <p:cNvPr id="25" name="Rounded Rectangle 24">
              <a:hlinkClick r:id="rId3" action="ppaction://hlinksldjump"/>
            </p:cNvPr>
            <p:cNvSpPr/>
            <p:nvPr/>
          </p:nvSpPr>
          <p:spPr>
            <a:xfrm>
              <a:off x="7803028" y="4166167"/>
              <a:ext cx="1270000" cy="34544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PHARMACEUTICAL SOCIETY – NATIONAL </a:t>
              </a:r>
            </a:p>
          </p:txBody>
        </p:sp>
        <p:sp>
          <p:nvSpPr>
            <p:cNvPr id="26" name="Rounded Rectangle 25">
              <a:hlinkClick r:id="rId17" action="ppaction://hlinksldjump"/>
            </p:cNvPr>
            <p:cNvSpPr/>
            <p:nvPr/>
          </p:nvSpPr>
          <p:spPr>
            <a:xfrm>
              <a:off x="7811489" y="4581044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PHARMACEUTICAL SOCIETY – AUCKLAND</a:t>
              </a:r>
            </a:p>
          </p:txBody>
        </p:sp>
        <p:sp>
          <p:nvSpPr>
            <p:cNvPr id="35" name="Rounded Rectangle 34">
              <a:hlinkClick r:id="rId18" action="ppaction://hlinksldjump"/>
            </p:cNvPr>
            <p:cNvSpPr/>
            <p:nvPr/>
          </p:nvSpPr>
          <p:spPr>
            <a:xfrm>
              <a:off x="7814731" y="4995309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COUNCIL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95798" y="5193579"/>
            <a:ext cx="1020934" cy="626470"/>
            <a:chOff x="5567984" y="5000295"/>
            <a:chExt cx="1020934" cy="626470"/>
          </a:xfrm>
        </p:grpSpPr>
        <p:sp>
          <p:nvSpPr>
            <p:cNvPr id="37" name="Rounded Rectangle 36"/>
            <p:cNvSpPr/>
            <p:nvPr/>
          </p:nvSpPr>
          <p:spPr>
            <a:xfrm>
              <a:off x="5567984" y="5000295"/>
              <a:ext cx="951879" cy="6223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26901" y="5411321"/>
              <a:ext cx="7620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 response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631800" y="5450973"/>
              <a:ext cx="132556" cy="123825"/>
            </a:xfrm>
            <a:prstGeom prst="ellipse">
              <a:avLst/>
            </a:prstGeom>
            <a:solidFill>
              <a:srgbClr val="4F4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0" name="Oval 39"/>
            <p:cNvSpPr/>
            <p:nvPr/>
          </p:nvSpPr>
          <p:spPr>
            <a:xfrm>
              <a:off x="5628027" y="5259387"/>
              <a:ext cx="132556" cy="1238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1" name="Oval 40"/>
            <p:cNvSpPr/>
            <p:nvPr/>
          </p:nvSpPr>
          <p:spPr>
            <a:xfrm>
              <a:off x="5619493" y="5067972"/>
              <a:ext cx="132556" cy="12382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26911" y="5211297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26914" y="5016033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Yes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601980" y="1791018"/>
            <a:ext cx="8229600" cy="1143000"/>
          </a:xfrm>
        </p:spPr>
        <p:txBody>
          <a:bodyPr/>
          <a:lstStyle/>
          <a:p>
            <a:r>
              <a:rPr lang="en-NZ" dirty="0" smtClean="0"/>
              <a:t>Names</a:t>
            </a:r>
            <a:endParaRPr lang="en-NZ" dirty="0"/>
          </a:p>
        </p:txBody>
      </p:sp>
      <p:pic>
        <p:nvPicPr>
          <p:cNvPr id="55" name="Picture 54" descr="Complete network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0771"/>
            <a:ext cx="8977745" cy="589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oup 14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6" name="Round Same Side Corner Rectangle 5">
              <a:hlinkClick r:id="rId5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7" name="Round Same Side Corner Rectangle 6">
              <a:hlinkClick r:id="rId6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COMMUNICATION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8" name="Round Same Side Corner Rectangle 7">
              <a:hlinkClick r:id="rId7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9" name="Round Same Side Corner Rectangle 8">
              <a:hlinkClick r:id="rId8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2" name="Round Same Side Corner Rectangle 11">
              <a:hlinkClick r:id="rId9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 Same Side Corner Rectangle 13">
              <a:hlinkClick r:id="rId10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18" name="Round Same Side Corner Rectangle 17">
              <a:hlinkClick r:id="rId11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2F2F2"/>
                  </a:solidFill>
                </a:rPr>
                <a:t>YOUR NETWORK</a:t>
              </a:r>
              <a:endParaRPr lang="en-NZ" sz="900" dirty="0">
                <a:solidFill>
                  <a:srgbClr val="F2F2F2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327564" y="263236"/>
            <a:ext cx="407323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1400" dirty="0" smtClean="0"/>
              <a:t>Use tabs above to continue exploring the network</a:t>
            </a:r>
            <a:endParaRPr lang="en-NZ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Pharmaceutical society auckland awar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68250" y="55076"/>
            <a:ext cx="8880652" cy="11430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Pharmaceutical Society Auckland - Aware</a:t>
            </a:r>
            <a:endParaRPr lang="en-NZ" dirty="0"/>
          </a:p>
        </p:txBody>
      </p:sp>
      <p:grpSp>
        <p:nvGrpSpPr>
          <p:cNvPr id="2" name="Group 25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4" name="Round Same Side Corner Rectangle 33">
              <a:hlinkClick r:id="rId3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YOUR NETWORK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27" name="Round Same Side Corner Rectangle 26">
              <a:hlinkClick r:id="rId4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9" name="Round Same Side Corner Rectangle 28">
              <a:hlinkClick r:id="rId5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0" name="Round Same Side Corner Rectangle 29">
              <a:hlinkClick r:id="rId6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1" name="Round Same Side Corner Rectangle 30">
              <a:hlinkClick r:id="rId7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 Same Side Corner Rectangle 32">
              <a:hlinkClick r:id="rId8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8" name="Round Same Side Corner Rectangle 27">
              <a:hlinkClick r:id="rId9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COMMUNICATION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30"/>
          <p:cNvGrpSpPr/>
          <p:nvPr/>
        </p:nvGrpSpPr>
        <p:grpSpPr>
          <a:xfrm>
            <a:off x="2816353" y="6454141"/>
            <a:ext cx="3635654" cy="403859"/>
            <a:chOff x="2661233" y="6454141"/>
            <a:chExt cx="2238890" cy="403859"/>
          </a:xfrm>
        </p:grpSpPr>
        <p:sp>
          <p:nvSpPr>
            <p:cNvPr id="24" name="Round Same Side Corner Rectangle 23"/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AWARE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25" name="Round Same Side Corner Rectangle 24">
              <a:hlinkClick r:id="rId10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INTERACT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90834" y="2904028"/>
            <a:ext cx="1293897" cy="3231594"/>
            <a:chOff x="7790834" y="2904028"/>
            <a:chExt cx="1293897" cy="3231594"/>
          </a:xfrm>
        </p:grpSpPr>
        <p:sp>
          <p:nvSpPr>
            <p:cNvPr id="17" name="Rounded Rectangle 16">
              <a:hlinkClick r:id="rId11" action="ppaction://hlinksldjump"/>
            </p:cNvPr>
            <p:cNvSpPr/>
            <p:nvPr/>
          </p:nvSpPr>
          <p:spPr>
            <a:xfrm>
              <a:off x="7790834" y="2904028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ADHB PHARMACY ADVISORY GP</a:t>
              </a:r>
            </a:p>
          </p:txBody>
        </p:sp>
        <p:sp>
          <p:nvSpPr>
            <p:cNvPr id="18" name="Rounded Rectangle 17">
              <a:hlinkClick r:id="rId12" action="ppaction://hlinksldjump"/>
            </p:cNvPr>
            <p:cNvSpPr/>
            <p:nvPr/>
          </p:nvSpPr>
          <p:spPr>
            <a:xfrm>
              <a:off x="7796934" y="332708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GUILD – NATIONAL OFFICE</a:t>
              </a:r>
            </a:p>
          </p:txBody>
        </p:sp>
        <p:sp>
          <p:nvSpPr>
            <p:cNvPr id="19" name="Rounded Rectangle 18">
              <a:hlinkClick r:id="rId13" action="ppaction://hlinksldjump"/>
            </p:cNvPr>
            <p:cNvSpPr/>
            <p:nvPr/>
          </p:nvSpPr>
          <p:spPr>
            <a:xfrm>
              <a:off x="7794567" y="374282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GUILD – AUCKLAND BRANCH</a:t>
              </a:r>
            </a:p>
          </p:txBody>
        </p:sp>
        <p:sp>
          <p:nvSpPr>
            <p:cNvPr id="20" name="Rounded Rectangle 19">
              <a:hlinkClick r:id="rId14" action="ppaction://hlinksldjump"/>
            </p:cNvPr>
            <p:cNvSpPr/>
            <p:nvPr/>
          </p:nvSpPr>
          <p:spPr>
            <a:xfrm>
              <a:off x="7807919" y="5266236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CHAT NZ</a:t>
              </a:r>
            </a:p>
          </p:txBody>
        </p:sp>
        <p:sp>
          <p:nvSpPr>
            <p:cNvPr id="21" name="Rounded Rectangle 20">
              <a:hlinkClick r:id="rId15" action="ppaction://hlinksldjump"/>
            </p:cNvPr>
            <p:cNvSpPr/>
            <p:nvPr/>
          </p:nvSpPr>
          <p:spPr>
            <a:xfrm>
              <a:off x="7809134" y="5530791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OWNERS CHAT</a:t>
              </a:r>
            </a:p>
          </p:txBody>
        </p:sp>
        <p:sp>
          <p:nvSpPr>
            <p:cNvPr id="22" name="Rounded Rectangle 21">
              <a:hlinkClick r:id="rId16" action="ppaction://hlinksldjump"/>
            </p:cNvPr>
            <p:cNvSpPr/>
            <p:nvPr/>
          </p:nvSpPr>
          <p:spPr>
            <a:xfrm>
              <a:off x="7806704" y="5930686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KIMBERLY GROUP</a:t>
              </a:r>
            </a:p>
          </p:txBody>
        </p:sp>
        <p:sp>
          <p:nvSpPr>
            <p:cNvPr id="23" name="Rounded Rectangle 22">
              <a:hlinkClick r:id="rId17" action="ppaction://hlinksldjump"/>
            </p:cNvPr>
            <p:cNvSpPr/>
            <p:nvPr/>
          </p:nvSpPr>
          <p:spPr>
            <a:xfrm>
              <a:off x="7803028" y="4166167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PHARMACEUTICAL SOCIETY – NATIONAL </a:t>
              </a:r>
            </a:p>
          </p:txBody>
        </p:sp>
        <p:sp>
          <p:nvSpPr>
            <p:cNvPr id="26" name="Rounded Rectangle 25">
              <a:hlinkClick r:id="rId18" action="ppaction://hlinksldjump"/>
            </p:cNvPr>
            <p:cNvSpPr/>
            <p:nvPr/>
          </p:nvSpPr>
          <p:spPr>
            <a:xfrm>
              <a:off x="7811489" y="4581044"/>
              <a:ext cx="1270000" cy="34544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PHARMACEUTICAL SOCIETY – AUCKLAND</a:t>
              </a:r>
            </a:p>
          </p:txBody>
        </p:sp>
        <p:sp>
          <p:nvSpPr>
            <p:cNvPr id="35" name="Rounded Rectangle 34">
              <a:hlinkClick r:id="rId19" action="ppaction://hlinksldjump"/>
            </p:cNvPr>
            <p:cNvSpPr/>
            <p:nvPr/>
          </p:nvSpPr>
          <p:spPr>
            <a:xfrm>
              <a:off x="7814731" y="4995309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COUNCIL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95798" y="5193579"/>
            <a:ext cx="1020934" cy="626470"/>
            <a:chOff x="5567984" y="5000295"/>
            <a:chExt cx="1020934" cy="626470"/>
          </a:xfrm>
        </p:grpSpPr>
        <p:sp>
          <p:nvSpPr>
            <p:cNvPr id="37" name="Rounded Rectangle 36"/>
            <p:cNvSpPr/>
            <p:nvPr/>
          </p:nvSpPr>
          <p:spPr>
            <a:xfrm>
              <a:off x="5567984" y="5000295"/>
              <a:ext cx="951879" cy="6223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26901" y="5411321"/>
              <a:ext cx="7620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 response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631800" y="5450973"/>
              <a:ext cx="132556" cy="123825"/>
            </a:xfrm>
            <a:prstGeom prst="ellipse">
              <a:avLst/>
            </a:prstGeom>
            <a:solidFill>
              <a:srgbClr val="4F4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0" name="Oval 39"/>
            <p:cNvSpPr/>
            <p:nvPr/>
          </p:nvSpPr>
          <p:spPr>
            <a:xfrm>
              <a:off x="5628027" y="5259387"/>
              <a:ext cx="132556" cy="1238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1" name="Oval 40"/>
            <p:cNvSpPr/>
            <p:nvPr/>
          </p:nvSpPr>
          <p:spPr>
            <a:xfrm>
              <a:off x="5619493" y="5067972"/>
              <a:ext cx="132556" cy="12382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26911" y="5211297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26914" y="5016033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Yes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Pharmaceutical society auckland interact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23" name="Round Same Side Corner Rectangle 22">
            <a:hlinkClick r:id="rId3" action="ppaction://hlinksldjump"/>
          </p:cNvPr>
          <p:cNvSpPr/>
          <p:nvPr/>
        </p:nvSpPr>
        <p:spPr>
          <a:xfrm>
            <a:off x="2814653" y="6454141"/>
            <a:ext cx="1792704" cy="403859"/>
          </a:xfrm>
          <a:prstGeom prst="round2SameRect">
            <a:avLst/>
          </a:prstGeom>
          <a:gradFill>
            <a:gsLst>
              <a:gs pos="43000">
                <a:schemeClr val="tx1">
                  <a:lumMod val="95000"/>
                </a:schemeClr>
              </a:gs>
              <a:gs pos="80000">
                <a:schemeClr val="tx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rgbClr val="FF0000"/>
                </a:solidFill>
              </a:rPr>
              <a:t>AWARE</a:t>
            </a:r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5507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NZ" dirty="0" smtClean="0"/>
              <a:t>Pharmaceutical Society Auckland - Interact</a:t>
            </a:r>
            <a:endParaRPr lang="en-NZ" dirty="0"/>
          </a:p>
        </p:txBody>
      </p:sp>
      <p:grpSp>
        <p:nvGrpSpPr>
          <p:cNvPr id="2" name="Group 25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4" name="Round Same Side Corner Rectangle 33">
              <a:hlinkClick r:id="rId4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YOUR NETWORK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27" name="Round Same Side Corner Rectangle 26">
              <a:hlinkClick r:id="rId5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9" name="Round Same Side Corner Rectangle 28">
              <a:hlinkClick r:id="rId6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0" name="Round Same Side Corner Rectangle 29">
              <a:hlinkClick r:id="rId7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1" name="Round Same Side Corner Rectangle 30">
              <a:hlinkClick r:id="rId8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 Same Side Corner Rectangle 32">
              <a:hlinkClick r:id="rId9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8" name="Round Same Side Corner Rectangle 27">
              <a:hlinkClick r:id="rId10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COMMUNICATION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Round Same Side Corner Rectangle 23"/>
          <p:cNvSpPr/>
          <p:nvPr/>
        </p:nvSpPr>
        <p:spPr>
          <a:xfrm>
            <a:off x="4659733" y="6454141"/>
            <a:ext cx="1792704" cy="40385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chemeClr val="tx2"/>
                </a:solidFill>
              </a:rPr>
              <a:t>INTERACT</a:t>
            </a:r>
            <a:endParaRPr lang="en-NZ" sz="1000" dirty="0">
              <a:solidFill>
                <a:schemeClr val="tx2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790834" y="2904028"/>
            <a:ext cx="1293897" cy="3231594"/>
            <a:chOff x="7790834" y="2904028"/>
            <a:chExt cx="1293897" cy="3231594"/>
          </a:xfrm>
        </p:grpSpPr>
        <p:sp>
          <p:nvSpPr>
            <p:cNvPr id="17" name="Rounded Rectangle 16">
              <a:hlinkClick r:id="rId11" action="ppaction://hlinksldjump"/>
            </p:cNvPr>
            <p:cNvSpPr/>
            <p:nvPr/>
          </p:nvSpPr>
          <p:spPr>
            <a:xfrm>
              <a:off x="7790834" y="2904028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ADHB PHARMACY ADVISORY GP</a:t>
              </a:r>
            </a:p>
          </p:txBody>
        </p:sp>
        <p:sp>
          <p:nvSpPr>
            <p:cNvPr id="18" name="Rounded Rectangle 17">
              <a:hlinkClick r:id="rId12" action="ppaction://hlinksldjump"/>
            </p:cNvPr>
            <p:cNvSpPr/>
            <p:nvPr/>
          </p:nvSpPr>
          <p:spPr>
            <a:xfrm>
              <a:off x="7796934" y="332708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GUILD – NATIONAL OFFICE</a:t>
              </a:r>
            </a:p>
          </p:txBody>
        </p:sp>
        <p:sp>
          <p:nvSpPr>
            <p:cNvPr id="19" name="Rounded Rectangle 18">
              <a:hlinkClick r:id="rId13" action="ppaction://hlinksldjump"/>
            </p:cNvPr>
            <p:cNvSpPr/>
            <p:nvPr/>
          </p:nvSpPr>
          <p:spPr>
            <a:xfrm>
              <a:off x="7794567" y="374282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GUILD – AUCKLAND BRANCH</a:t>
              </a:r>
            </a:p>
          </p:txBody>
        </p:sp>
        <p:sp>
          <p:nvSpPr>
            <p:cNvPr id="20" name="Rounded Rectangle 19">
              <a:hlinkClick r:id="rId14" action="ppaction://hlinksldjump"/>
            </p:cNvPr>
            <p:cNvSpPr/>
            <p:nvPr/>
          </p:nvSpPr>
          <p:spPr>
            <a:xfrm>
              <a:off x="7807919" y="5266236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CHAT NZ</a:t>
              </a:r>
            </a:p>
          </p:txBody>
        </p:sp>
        <p:sp>
          <p:nvSpPr>
            <p:cNvPr id="21" name="Rounded Rectangle 20">
              <a:hlinkClick r:id="rId15" action="ppaction://hlinksldjump"/>
            </p:cNvPr>
            <p:cNvSpPr/>
            <p:nvPr/>
          </p:nvSpPr>
          <p:spPr>
            <a:xfrm>
              <a:off x="7809134" y="5530791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OWNERS CHAT</a:t>
              </a:r>
            </a:p>
          </p:txBody>
        </p:sp>
        <p:sp>
          <p:nvSpPr>
            <p:cNvPr id="22" name="Rounded Rectangle 21">
              <a:hlinkClick r:id="rId16" action="ppaction://hlinksldjump"/>
            </p:cNvPr>
            <p:cNvSpPr/>
            <p:nvPr/>
          </p:nvSpPr>
          <p:spPr>
            <a:xfrm>
              <a:off x="7806704" y="5930686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KIMBERLY GROUP</a:t>
              </a:r>
            </a:p>
          </p:txBody>
        </p:sp>
        <p:sp>
          <p:nvSpPr>
            <p:cNvPr id="25" name="Rounded Rectangle 24">
              <a:hlinkClick r:id="rId17" action="ppaction://hlinksldjump"/>
            </p:cNvPr>
            <p:cNvSpPr/>
            <p:nvPr/>
          </p:nvSpPr>
          <p:spPr>
            <a:xfrm>
              <a:off x="7803028" y="4166167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PHARMACEUTICAL SOCIETY – NATIONAL </a:t>
              </a:r>
            </a:p>
          </p:txBody>
        </p:sp>
        <p:sp>
          <p:nvSpPr>
            <p:cNvPr id="26" name="Rounded Rectangle 25">
              <a:hlinkClick r:id="rId3" action="ppaction://hlinksldjump"/>
            </p:cNvPr>
            <p:cNvSpPr/>
            <p:nvPr/>
          </p:nvSpPr>
          <p:spPr>
            <a:xfrm>
              <a:off x="7811489" y="4581044"/>
              <a:ext cx="1270000" cy="34544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PHARMACEUTICAL SOCIETY – AUCKLAND</a:t>
              </a:r>
            </a:p>
          </p:txBody>
        </p:sp>
        <p:sp>
          <p:nvSpPr>
            <p:cNvPr id="35" name="Rounded Rectangle 34">
              <a:hlinkClick r:id="rId18" action="ppaction://hlinksldjump"/>
            </p:cNvPr>
            <p:cNvSpPr/>
            <p:nvPr/>
          </p:nvSpPr>
          <p:spPr>
            <a:xfrm>
              <a:off x="7814731" y="4995309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COUNCIL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95798" y="5193579"/>
            <a:ext cx="1020934" cy="626470"/>
            <a:chOff x="5567984" y="5000295"/>
            <a:chExt cx="1020934" cy="626470"/>
          </a:xfrm>
        </p:grpSpPr>
        <p:sp>
          <p:nvSpPr>
            <p:cNvPr id="37" name="Rounded Rectangle 36"/>
            <p:cNvSpPr/>
            <p:nvPr/>
          </p:nvSpPr>
          <p:spPr>
            <a:xfrm>
              <a:off x="5567984" y="5000295"/>
              <a:ext cx="951879" cy="6223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26901" y="5411321"/>
              <a:ext cx="7620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 response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631800" y="5450973"/>
              <a:ext cx="132556" cy="123825"/>
            </a:xfrm>
            <a:prstGeom prst="ellipse">
              <a:avLst/>
            </a:prstGeom>
            <a:solidFill>
              <a:srgbClr val="4F4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0" name="Oval 39"/>
            <p:cNvSpPr/>
            <p:nvPr/>
          </p:nvSpPr>
          <p:spPr>
            <a:xfrm>
              <a:off x="5628027" y="5259387"/>
              <a:ext cx="132556" cy="1238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1" name="Oval 40"/>
            <p:cNvSpPr/>
            <p:nvPr/>
          </p:nvSpPr>
          <p:spPr>
            <a:xfrm>
              <a:off x="5619493" y="5067972"/>
              <a:ext cx="132556" cy="12382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26911" y="5211297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26914" y="5016033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Yes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Pharmacy council awar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68250" y="78687"/>
            <a:ext cx="8880652" cy="1143000"/>
          </a:xfrm>
        </p:spPr>
        <p:txBody>
          <a:bodyPr>
            <a:normAutofit/>
          </a:bodyPr>
          <a:lstStyle/>
          <a:p>
            <a:r>
              <a:rPr lang="en-NZ" dirty="0" smtClean="0"/>
              <a:t>Pharmacy Council - Aware</a:t>
            </a:r>
            <a:endParaRPr lang="en-NZ" dirty="0"/>
          </a:p>
        </p:txBody>
      </p:sp>
      <p:grpSp>
        <p:nvGrpSpPr>
          <p:cNvPr id="2" name="Group 25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4" name="Round Same Side Corner Rectangle 33">
              <a:hlinkClick r:id="rId3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YOUR NETWORK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27" name="Round Same Side Corner Rectangle 26">
              <a:hlinkClick r:id="rId4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9" name="Round Same Side Corner Rectangle 28">
              <a:hlinkClick r:id="rId5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0" name="Round Same Side Corner Rectangle 29">
              <a:hlinkClick r:id="rId6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1" name="Round Same Side Corner Rectangle 30">
              <a:hlinkClick r:id="rId7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 Same Side Corner Rectangle 32">
              <a:hlinkClick r:id="rId8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8" name="Round Same Side Corner Rectangle 27">
              <a:hlinkClick r:id="rId9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COMMUNICATION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30"/>
          <p:cNvGrpSpPr/>
          <p:nvPr/>
        </p:nvGrpSpPr>
        <p:grpSpPr>
          <a:xfrm>
            <a:off x="2816353" y="6454141"/>
            <a:ext cx="3635654" cy="403859"/>
            <a:chOff x="2661233" y="6454141"/>
            <a:chExt cx="2238890" cy="403859"/>
          </a:xfrm>
        </p:grpSpPr>
        <p:sp>
          <p:nvSpPr>
            <p:cNvPr id="24" name="Round Same Side Corner Rectangle 23"/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AWARE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25" name="Round Same Side Corner Rectangle 24">
              <a:hlinkClick r:id="rId10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INTERACT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90834" y="2904028"/>
            <a:ext cx="1293897" cy="3231594"/>
            <a:chOff x="7790834" y="2904028"/>
            <a:chExt cx="1293897" cy="3231594"/>
          </a:xfrm>
        </p:grpSpPr>
        <p:sp>
          <p:nvSpPr>
            <p:cNvPr id="17" name="Rounded Rectangle 16">
              <a:hlinkClick r:id="rId11" action="ppaction://hlinksldjump"/>
            </p:cNvPr>
            <p:cNvSpPr/>
            <p:nvPr/>
          </p:nvSpPr>
          <p:spPr>
            <a:xfrm>
              <a:off x="7790834" y="2904028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ADHB PHARMACY ADVISORY GP</a:t>
              </a:r>
            </a:p>
          </p:txBody>
        </p:sp>
        <p:sp>
          <p:nvSpPr>
            <p:cNvPr id="18" name="Rounded Rectangle 17">
              <a:hlinkClick r:id="rId12" action="ppaction://hlinksldjump"/>
            </p:cNvPr>
            <p:cNvSpPr/>
            <p:nvPr/>
          </p:nvSpPr>
          <p:spPr>
            <a:xfrm>
              <a:off x="7796934" y="332708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GUILD – NATIONAL OFFICE</a:t>
              </a:r>
            </a:p>
          </p:txBody>
        </p:sp>
        <p:sp>
          <p:nvSpPr>
            <p:cNvPr id="19" name="Rounded Rectangle 18">
              <a:hlinkClick r:id="rId13" action="ppaction://hlinksldjump"/>
            </p:cNvPr>
            <p:cNvSpPr/>
            <p:nvPr/>
          </p:nvSpPr>
          <p:spPr>
            <a:xfrm>
              <a:off x="7794567" y="374282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GUILD – AUCKLAND BRANCH</a:t>
              </a:r>
            </a:p>
          </p:txBody>
        </p:sp>
        <p:sp>
          <p:nvSpPr>
            <p:cNvPr id="20" name="Rounded Rectangle 19">
              <a:hlinkClick r:id="rId14" action="ppaction://hlinksldjump"/>
            </p:cNvPr>
            <p:cNvSpPr/>
            <p:nvPr/>
          </p:nvSpPr>
          <p:spPr>
            <a:xfrm>
              <a:off x="7807919" y="5266236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CHAT NZ</a:t>
              </a:r>
            </a:p>
          </p:txBody>
        </p:sp>
        <p:sp>
          <p:nvSpPr>
            <p:cNvPr id="21" name="Rounded Rectangle 20">
              <a:hlinkClick r:id="rId15" action="ppaction://hlinksldjump"/>
            </p:cNvPr>
            <p:cNvSpPr/>
            <p:nvPr/>
          </p:nvSpPr>
          <p:spPr>
            <a:xfrm>
              <a:off x="7809134" y="5530791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OWNERS CHAT</a:t>
              </a:r>
            </a:p>
          </p:txBody>
        </p:sp>
        <p:sp>
          <p:nvSpPr>
            <p:cNvPr id="22" name="Rounded Rectangle 21">
              <a:hlinkClick r:id="rId16" action="ppaction://hlinksldjump"/>
            </p:cNvPr>
            <p:cNvSpPr/>
            <p:nvPr/>
          </p:nvSpPr>
          <p:spPr>
            <a:xfrm>
              <a:off x="7806704" y="5930686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KIMBERLY GROUP</a:t>
              </a:r>
            </a:p>
          </p:txBody>
        </p:sp>
        <p:sp>
          <p:nvSpPr>
            <p:cNvPr id="23" name="Rounded Rectangle 22">
              <a:hlinkClick r:id="rId17" action="ppaction://hlinksldjump"/>
            </p:cNvPr>
            <p:cNvSpPr/>
            <p:nvPr/>
          </p:nvSpPr>
          <p:spPr>
            <a:xfrm>
              <a:off x="7803028" y="4166167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PHARMACEUTICAL SOCIETY – NATIONAL </a:t>
              </a:r>
            </a:p>
          </p:txBody>
        </p:sp>
        <p:sp>
          <p:nvSpPr>
            <p:cNvPr id="26" name="Rounded Rectangle 25">
              <a:hlinkClick r:id="rId18" action="ppaction://hlinksldjump"/>
            </p:cNvPr>
            <p:cNvSpPr/>
            <p:nvPr/>
          </p:nvSpPr>
          <p:spPr>
            <a:xfrm>
              <a:off x="7811489" y="4581044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PHARMACEUTICAL SOCIETY – AUCKLAND</a:t>
              </a:r>
            </a:p>
          </p:txBody>
        </p:sp>
        <p:sp>
          <p:nvSpPr>
            <p:cNvPr id="35" name="Rounded Rectangle 34">
              <a:hlinkClick r:id="rId19" action="ppaction://hlinksldjump"/>
            </p:cNvPr>
            <p:cNvSpPr/>
            <p:nvPr/>
          </p:nvSpPr>
          <p:spPr>
            <a:xfrm>
              <a:off x="7814731" y="4995309"/>
              <a:ext cx="1270000" cy="204936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PHARMACY COUNCIL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95798" y="5193579"/>
            <a:ext cx="1020934" cy="626470"/>
            <a:chOff x="5567984" y="5000295"/>
            <a:chExt cx="1020934" cy="626470"/>
          </a:xfrm>
        </p:grpSpPr>
        <p:sp>
          <p:nvSpPr>
            <p:cNvPr id="37" name="Rounded Rectangle 36"/>
            <p:cNvSpPr/>
            <p:nvPr/>
          </p:nvSpPr>
          <p:spPr>
            <a:xfrm>
              <a:off x="5567984" y="5000295"/>
              <a:ext cx="951879" cy="6223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26901" y="5411321"/>
              <a:ext cx="7620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 response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631800" y="5450973"/>
              <a:ext cx="132556" cy="123825"/>
            </a:xfrm>
            <a:prstGeom prst="ellipse">
              <a:avLst/>
            </a:prstGeom>
            <a:solidFill>
              <a:srgbClr val="4F4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0" name="Oval 39"/>
            <p:cNvSpPr/>
            <p:nvPr/>
          </p:nvSpPr>
          <p:spPr>
            <a:xfrm>
              <a:off x="5628027" y="5259387"/>
              <a:ext cx="132556" cy="1238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1" name="Oval 40"/>
            <p:cNvSpPr/>
            <p:nvPr/>
          </p:nvSpPr>
          <p:spPr>
            <a:xfrm>
              <a:off x="5619493" y="5067972"/>
              <a:ext cx="132556" cy="12382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26911" y="5211297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26914" y="5016033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Yes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Pharmacy council interact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23" name="Round Same Side Corner Rectangle 22">
            <a:hlinkClick r:id="rId3" action="ppaction://hlinksldjump"/>
          </p:cNvPr>
          <p:cNvSpPr/>
          <p:nvPr/>
        </p:nvSpPr>
        <p:spPr>
          <a:xfrm>
            <a:off x="2814653" y="6454141"/>
            <a:ext cx="1792704" cy="403859"/>
          </a:xfrm>
          <a:prstGeom prst="round2SameRect">
            <a:avLst/>
          </a:prstGeom>
          <a:gradFill>
            <a:gsLst>
              <a:gs pos="43000">
                <a:schemeClr val="tx1">
                  <a:lumMod val="95000"/>
                </a:schemeClr>
              </a:gs>
              <a:gs pos="80000">
                <a:schemeClr val="tx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rgbClr val="FF0000"/>
                </a:solidFill>
              </a:rPr>
              <a:t>AWARE</a:t>
            </a:r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56742"/>
            <a:ext cx="9144000" cy="1143000"/>
          </a:xfrm>
        </p:spPr>
        <p:txBody>
          <a:bodyPr>
            <a:normAutofit/>
          </a:bodyPr>
          <a:lstStyle/>
          <a:p>
            <a:r>
              <a:rPr lang="en-NZ" dirty="0" smtClean="0"/>
              <a:t>Pharmacy Council - Interact</a:t>
            </a:r>
            <a:endParaRPr lang="en-NZ" dirty="0"/>
          </a:p>
        </p:txBody>
      </p:sp>
      <p:grpSp>
        <p:nvGrpSpPr>
          <p:cNvPr id="2" name="Group 25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4" name="Round Same Side Corner Rectangle 33">
              <a:hlinkClick r:id="rId4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YOUR NETWORK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27" name="Round Same Side Corner Rectangle 26">
              <a:hlinkClick r:id="rId5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9" name="Round Same Side Corner Rectangle 28">
              <a:hlinkClick r:id="rId6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0" name="Round Same Side Corner Rectangle 29">
              <a:hlinkClick r:id="rId7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1" name="Round Same Side Corner Rectangle 30">
              <a:hlinkClick r:id="rId8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 Same Side Corner Rectangle 32">
              <a:hlinkClick r:id="rId9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8" name="Round Same Side Corner Rectangle 27">
              <a:hlinkClick r:id="rId10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COMMUNICATION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Round Same Side Corner Rectangle 23"/>
          <p:cNvSpPr/>
          <p:nvPr/>
        </p:nvSpPr>
        <p:spPr>
          <a:xfrm>
            <a:off x="4659733" y="6454141"/>
            <a:ext cx="1792704" cy="40385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chemeClr val="tx2"/>
                </a:solidFill>
              </a:rPr>
              <a:t>INTERACT</a:t>
            </a:r>
            <a:endParaRPr lang="en-NZ" sz="1000" dirty="0">
              <a:solidFill>
                <a:schemeClr val="tx2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790834" y="2904028"/>
            <a:ext cx="1293897" cy="3231594"/>
            <a:chOff x="7790834" y="2904028"/>
            <a:chExt cx="1293897" cy="3231594"/>
          </a:xfrm>
        </p:grpSpPr>
        <p:sp>
          <p:nvSpPr>
            <p:cNvPr id="17" name="Rounded Rectangle 16">
              <a:hlinkClick r:id="rId11" action="ppaction://hlinksldjump"/>
            </p:cNvPr>
            <p:cNvSpPr/>
            <p:nvPr/>
          </p:nvSpPr>
          <p:spPr>
            <a:xfrm>
              <a:off x="7790834" y="2904028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ADHB PHARMACY ADVISORY GP</a:t>
              </a:r>
            </a:p>
          </p:txBody>
        </p:sp>
        <p:sp>
          <p:nvSpPr>
            <p:cNvPr id="18" name="Rounded Rectangle 17">
              <a:hlinkClick r:id="rId12" action="ppaction://hlinksldjump"/>
            </p:cNvPr>
            <p:cNvSpPr/>
            <p:nvPr/>
          </p:nvSpPr>
          <p:spPr>
            <a:xfrm>
              <a:off x="7796934" y="332708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GUILD – NATIONAL OFFICE</a:t>
              </a:r>
            </a:p>
          </p:txBody>
        </p:sp>
        <p:sp>
          <p:nvSpPr>
            <p:cNvPr id="19" name="Rounded Rectangle 18">
              <a:hlinkClick r:id="rId13" action="ppaction://hlinksldjump"/>
            </p:cNvPr>
            <p:cNvSpPr/>
            <p:nvPr/>
          </p:nvSpPr>
          <p:spPr>
            <a:xfrm>
              <a:off x="7794567" y="374282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GUILD – AUCKLAND BRANCH</a:t>
              </a:r>
            </a:p>
          </p:txBody>
        </p:sp>
        <p:sp>
          <p:nvSpPr>
            <p:cNvPr id="20" name="Rounded Rectangle 19">
              <a:hlinkClick r:id="rId14" action="ppaction://hlinksldjump"/>
            </p:cNvPr>
            <p:cNvSpPr/>
            <p:nvPr/>
          </p:nvSpPr>
          <p:spPr>
            <a:xfrm>
              <a:off x="7807919" y="5266236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CHAT NZ</a:t>
              </a:r>
            </a:p>
          </p:txBody>
        </p:sp>
        <p:sp>
          <p:nvSpPr>
            <p:cNvPr id="21" name="Rounded Rectangle 20">
              <a:hlinkClick r:id="rId15" action="ppaction://hlinksldjump"/>
            </p:cNvPr>
            <p:cNvSpPr/>
            <p:nvPr/>
          </p:nvSpPr>
          <p:spPr>
            <a:xfrm>
              <a:off x="7809134" y="5530791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OWNERS CHAT</a:t>
              </a:r>
            </a:p>
          </p:txBody>
        </p:sp>
        <p:sp>
          <p:nvSpPr>
            <p:cNvPr id="22" name="Rounded Rectangle 21">
              <a:hlinkClick r:id="rId16" action="ppaction://hlinksldjump"/>
            </p:cNvPr>
            <p:cNvSpPr/>
            <p:nvPr/>
          </p:nvSpPr>
          <p:spPr>
            <a:xfrm>
              <a:off x="7806704" y="5930686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KIMBERLY GROUP</a:t>
              </a:r>
            </a:p>
          </p:txBody>
        </p:sp>
        <p:sp>
          <p:nvSpPr>
            <p:cNvPr id="25" name="Rounded Rectangle 24">
              <a:hlinkClick r:id="rId17" action="ppaction://hlinksldjump"/>
            </p:cNvPr>
            <p:cNvSpPr/>
            <p:nvPr/>
          </p:nvSpPr>
          <p:spPr>
            <a:xfrm>
              <a:off x="7803028" y="4166167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PHARMACEUTICAL SOCIETY – NATIONAL </a:t>
              </a:r>
            </a:p>
          </p:txBody>
        </p:sp>
        <p:sp>
          <p:nvSpPr>
            <p:cNvPr id="26" name="Rounded Rectangle 25">
              <a:hlinkClick r:id="rId18" action="ppaction://hlinksldjump"/>
            </p:cNvPr>
            <p:cNvSpPr/>
            <p:nvPr/>
          </p:nvSpPr>
          <p:spPr>
            <a:xfrm>
              <a:off x="7811489" y="4581044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PHARMACEUTICAL SOCIETY – AUCKLAND</a:t>
              </a:r>
            </a:p>
          </p:txBody>
        </p:sp>
        <p:sp>
          <p:nvSpPr>
            <p:cNvPr id="35" name="Rounded Rectangle 34">
              <a:hlinkClick r:id="rId3" action="ppaction://hlinksldjump"/>
            </p:cNvPr>
            <p:cNvSpPr/>
            <p:nvPr/>
          </p:nvSpPr>
          <p:spPr>
            <a:xfrm>
              <a:off x="7814731" y="4995309"/>
              <a:ext cx="1270000" cy="204936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PHARMACY COUNCIL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95798" y="5193579"/>
            <a:ext cx="1020934" cy="626470"/>
            <a:chOff x="5567984" y="5000295"/>
            <a:chExt cx="1020934" cy="626470"/>
          </a:xfrm>
        </p:grpSpPr>
        <p:sp>
          <p:nvSpPr>
            <p:cNvPr id="37" name="Rounded Rectangle 36"/>
            <p:cNvSpPr/>
            <p:nvPr/>
          </p:nvSpPr>
          <p:spPr>
            <a:xfrm>
              <a:off x="5567984" y="5000295"/>
              <a:ext cx="951879" cy="6223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26901" y="5411321"/>
              <a:ext cx="7620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 response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631800" y="5450973"/>
              <a:ext cx="132556" cy="123825"/>
            </a:xfrm>
            <a:prstGeom prst="ellipse">
              <a:avLst/>
            </a:prstGeom>
            <a:solidFill>
              <a:srgbClr val="4F4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0" name="Oval 39"/>
            <p:cNvSpPr/>
            <p:nvPr/>
          </p:nvSpPr>
          <p:spPr>
            <a:xfrm>
              <a:off x="5628027" y="5259387"/>
              <a:ext cx="132556" cy="1238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1" name="Oval 40"/>
            <p:cNvSpPr/>
            <p:nvPr/>
          </p:nvSpPr>
          <p:spPr>
            <a:xfrm>
              <a:off x="5619493" y="5067972"/>
              <a:ext cx="132556" cy="12382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26911" y="5211297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26914" y="5016033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Yes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PharmacychatNZ awar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68250" y="78687"/>
            <a:ext cx="8880652" cy="1143000"/>
          </a:xfrm>
        </p:spPr>
        <p:txBody>
          <a:bodyPr>
            <a:normAutofit/>
          </a:bodyPr>
          <a:lstStyle/>
          <a:p>
            <a:r>
              <a:rPr lang="en-NZ" dirty="0" err="1" smtClean="0"/>
              <a:t>PharmacyChatNZ</a:t>
            </a:r>
            <a:r>
              <a:rPr lang="en-NZ" dirty="0" smtClean="0"/>
              <a:t> - Aware</a:t>
            </a:r>
            <a:endParaRPr lang="en-NZ" dirty="0"/>
          </a:p>
        </p:txBody>
      </p:sp>
      <p:grpSp>
        <p:nvGrpSpPr>
          <p:cNvPr id="2" name="Group 25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4" name="Round Same Side Corner Rectangle 33">
              <a:hlinkClick r:id="rId3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YOUR NETWORK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27" name="Round Same Side Corner Rectangle 26">
              <a:hlinkClick r:id="rId4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9" name="Round Same Side Corner Rectangle 28">
              <a:hlinkClick r:id="rId5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0" name="Round Same Side Corner Rectangle 29">
              <a:hlinkClick r:id="rId6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1" name="Round Same Side Corner Rectangle 30">
              <a:hlinkClick r:id="rId7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 Same Side Corner Rectangle 32">
              <a:hlinkClick r:id="rId8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8" name="Round Same Side Corner Rectangle 27">
              <a:hlinkClick r:id="rId9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COMMUNICATION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30"/>
          <p:cNvGrpSpPr/>
          <p:nvPr/>
        </p:nvGrpSpPr>
        <p:grpSpPr>
          <a:xfrm>
            <a:off x="2816353" y="6454141"/>
            <a:ext cx="3635654" cy="403859"/>
            <a:chOff x="2661233" y="6454141"/>
            <a:chExt cx="2238890" cy="403859"/>
          </a:xfrm>
        </p:grpSpPr>
        <p:sp>
          <p:nvSpPr>
            <p:cNvPr id="24" name="Round Same Side Corner Rectangle 23"/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AWARE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25" name="Round Same Side Corner Rectangle 24">
              <a:hlinkClick r:id="rId10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INTERACT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90834" y="2904028"/>
            <a:ext cx="1293897" cy="3231594"/>
            <a:chOff x="7790834" y="2904028"/>
            <a:chExt cx="1293897" cy="3231594"/>
          </a:xfrm>
        </p:grpSpPr>
        <p:sp>
          <p:nvSpPr>
            <p:cNvPr id="17" name="Rounded Rectangle 16">
              <a:hlinkClick r:id="rId11" action="ppaction://hlinksldjump"/>
            </p:cNvPr>
            <p:cNvSpPr/>
            <p:nvPr/>
          </p:nvSpPr>
          <p:spPr>
            <a:xfrm>
              <a:off x="7790834" y="2904028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ADHB PHARMACY ADVISORY GP</a:t>
              </a:r>
            </a:p>
          </p:txBody>
        </p:sp>
        <p:sp>
          <p:nvSpPr>
            <p:cNvPr id="18" name="Rounded Rectangle 17">
              <a:hlinkClick r:id="rId12" action="ppaction://hlinksldjump"/>
            </p:cNvPr>
            <p:cNvSpPr/>
            <p:nvPr/>
          </p:nvSpPr>
          <p:spPr>
            <a:xfrm>
              <a:off x="7796934" y="332708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GUILD – NATIONAL OFFICE</a:t>
              </a:r>
            </a:p>
          </p:txBody>
        </p:sp>
        <p:sp>
          <p:nvSpPr>
            <p:cNvPr id="19" name="Rounded Rectangle 18">
              <a:hlinkClick r:id="rId13" action="ppaction://hlinksldjump"/>
            </p:cNvPr>
            <p:cNvSpPr/>
            <p:nvPr/>
          </p:nvSpPr>
          <p:spPr>
            <a:xfrm>
              <a:off x="7794567" y="374282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GUILD – AUCKLAND BRANCH</a:t>
              </a:r>
            </a:p>
          </p:txBody>
        </p:sp>
        <p:sp>
          <p:nvSpPr>
            <p:cNvPr id="20" name="Rounded Rectangle 19">
              <a:hlinkClick r:id="rId14" action="ppaction://hlinksldjump"/>
            </p:cNvPr>
            <p:cNvSpPr/>
            <p:nvPr/>
          </p:nvSpPr>
          <p:spPr>
            <a:xfrm>
              <a:off x="7807919" y="5266236"/>
              <a:ext cx="1270000" cy="204936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PHARMACY CHAT NZ</a:t>
              </a:r>
            </a:p>
          </p:txBody>
        </p:sp>
        <p:sp>
          <p:nvSpPr>
            <p:cNvPr id="21" name="Rounded Rectangle 20">
              <a:hlinkClick r:id="rId15" action="ppaction://hlinksldjump"/>
            </p:cNvPr>
            <p:cNvSpPr/>
            <p:nvPr/>
          </p:nvSpPr>
          <p:spPr>
            <a:xfrm>
              <a:off x="7809134" y="5530791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OWNERS CHAT</a:t>
              </a:r>
            </a:p>
          </p:txBody>
        </p:sp>
        <p:sp>
          <p:nvSpPr>
            <p:cNvPr id="22" name="Rounded Rectangle 21">
              <a:hlinkClick r:id="rId16" action="ppaction://hlinksldjump"/>
            </p:cNvPr>
            <p:cNvSpPr/>
            <p:nvPr/>
          </p:nvSpPr>
          <p:spPr>
            <a:xfrm>
              <a:off x="7806704" y="5930686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KIMBERLY GROUP</a:t>
              </a:r>
            </a:p>
          </p:txBody>
        </p:sp>
        <p:sp>
          <p:nvSpPr>
            <p:cNvPr id="23" name="Rounded Rectangle 22">
              <a:hlinkClick r:id="rId17" action="ppaction://hlinksldjump"/>
            </p:cNvPr>
            <p:cNvSpPr/>
            <p:nvPr/>
          </p:nvSpPr>
          <p:spPr>
            <a:xfrm>
              <a:off x="7803028" y="4166167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PHARMACEUTICAL SOCIETY – NATIONAL </a:t>
              </a:r>
            </a:p>
          </p:txBody>
        </p:sp>
        <p:sp>
          <p:nvSpPr>
            <p:cNvPr id="26" name="Rounded Rectangle 25">
              <a:hlinkClick r:id="rId18" action="ppaction://hlinksldjump"/>
            </p:cNvPr>
            <p:cNvSpPr/>
            <p:nvPr/>
          </p:nvSpPr>
          <p:spPr>
            <a:xfrm>
              <a:off x="7811489" y="4581044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PHARMACEUTICAL SOCIETY – AUCKLAND</a:t>
              </a:r>
            </a:p>
          </p:txBody>
        </p:sp>
        <p:sp>
          <p:nvSpPr>
            <p:cNvPr id="35" name="Rounded Rectangle 34">
              <a:hlinkClick r:id="rId19" action="ppaction://hlinksldjump"/>
            </p:cNvPr>
            <p:cNvSpPr/>
            <p:nvPr/>
          </p:nvSpPr>
          <p:spPr>
            <a:xfrm>
              <a:off x="7814731" y="4995309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COUNCIL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95798" y="5193579"/>
            <a:ext cx="1020934" cy="626470"/>
            <a:chOff x="5567984" y="5000295"/>
            <a:chExt cx="1020934" cy="626470"/>
          </a:xfrm>
        </p:grpSpPr>
        <p:sp>
          <p:nvSpPr>
            <p:cNvPr id="37" name="Rounded Rectangle 36"/>
            <p:cNvSpPr/>
            <p:nvPr/>
          </p:nvSpPr>
          <p:spPr>
            <a:xfrm>
              <a:off x="5567984" y="5000295"/>
              <a:ext cx="951879" cy="6223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26901" y="5411321"/>
              <a:ext cx="7620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 response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631800" y="5450973"/>
              <a:ext cx="132556" cy="123825"/>
            </a:xfrm>
            <a:prstGeom prst="ellipse">
              <a:avLst/>
            </a:prstGeom>
            <a:solidFill>
              <a:srgbClr val="4F4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0" name="Oval 39"/>
            <p:cNvSpPr/>
            <p:nvPr/>
          </p:nvSpPr>
          <p:spPr>
            <a:xfrm>
              <a:off x="5628027" y="5259387"/>
              <a:ext cx="132556" cy="1238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1" name="Oval 40"/>
            <p:cNvSpPr/>
            <p:nvPr/>
          </p:nvSpPr>
          <p:spPr>
            <a:xfrm>
              <a:off x="5619493" y="5067972"/>
              <a:ext cx="132556" cy="12382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26911" y="5211297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26914" y="5016033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Yes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PharmacychatNZ interact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23" name="Round Same Side Corner Rectangle 22">
            <a:hlinkClick r:id="rId3" action="ppaction://hlinksldjump"/>
          </p:cNvPr>
          <p:cNvSpPr/>
          <p:nvPr/>
        </p:nvSpPr>
        <p:spPr>
          <a:xfrm>
            <a:off x="2814653" y="6454141"/>
            <a:ext cx="1792704" cy="403859"/>
          </a:xfrm>
          <a:prstGeom prst="round2SameRect">
            <a:avLst/>
          </a:prstGeom>
          <a:gradFill>
            <a:gsLst>
              <a:gs pos="43000">
                <a:schemeClr val="tx1">
                  <a:lumMod val="95000"/>
                </a:schemeClr>
              </a:gs>
              <a:gs pos="80000">
                <a:schemeClr val="tx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rgbClr val="FF0000"/>
                </a:solidFill>
              </a:rPr>
              <a:t>AWARE</a:t>
            </a:r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86002"/>
            <a:ext cx="9144000" cy="1143000"/>
          </a:xfrm>
        </p:spPr>
        <p:txBody>
          <a:bodyPr>
            <a:normAutofit/>
          </a:bodyPr>
          <a:lstStyle/>
          <a:p>
            <a:r>
              <a:rPr lang="en-NZ" dirty="0" err="1" smtClean="0"/>
              <a:t>PharmacyChatNZ</a:t>
            </a:r>
            <a:r>
              <a:rPr lang="en-NZ" dirty="0" smtClean="0"/>
              <a:t> - Interact</a:t>
            </a:r>
            <a:endParaRPr lang="en-NZ" dirty="0"/>
          </a:p>
        </p:txBody>
      </p:sp>
      <p:grpSp>
        <p:nvGrpSpPr>
          <p:cNvPr id="2" name="Group 25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4" name="Round Same Side Corner Rectangle 33">
              <a:hlinkClick r:id="rId4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YOUR NETWORK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27" name="Round Same Side Corner Rectangle 26">
              <a:hlinkClick r:id="rId5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9" name="Round Same Side Corner Rectangle 28">
              <a:hlinkClick r:id="rId6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0" name="Round Same Side Corner Rectangle 29">
              <a:hlinkClick r:id="rId7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1" name="Round Same Side Corner Rectangle 30">
              <a:hlinkClick r:id="rId8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 Same Side Corner Rectangle 32">
              <a:hlinkClick r:id="rId9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8" name="Round Same Side Corner Rectangle 27">
              <a:hlinkClick r:id="rId10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COMMUNICATION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Round Same Side Corner Rectangle 23"/>
          <p:cNvSpPr/>
          <p:nvPr/>
        </p:nvSpPr>
        <p:spPr>
          <a:xfrm>
            <a:off x="4659733" y="6454141"/>
            <a:ext cx="1792704" cy="40385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chemeClr val="tx2"/>
                </a:solidFill>
              </a:rPr>
              <a:t>INTERACT</a:t>
            </a:r>
            <a:endParaRPr lang="en-NZ" sz="1000" dirty="0">
              <a:solidFill>
                <a:schemeClr val="tx2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790834" y="2904028"/>
            <a:ext cx="1293897" cy="3231594"/>
            <a:chOff x="7790834" y="2904028"/>
            <a:chExt cx="1293897" cy="3231594"/>
          </a:xfrm>
        </p:grpSpPr>
        <p:sp>
          <p:nvSpPr>
            <p:cNvPr id="17" name="Rounded Rectangle 16">
              <a:hlinkClick r:id="rId11" action="ppaction://hlinksldjump"/>
            </p:cNvPr>
            <p:cNvSpPr/>
            <p:nvPr/>
          </p:nvSpPr>
          <p:spPr>
            <a:xfrm>
              <a:off x="7790834" y="2904028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ADHB PHARMACY ADVISORY GP</a:t>
              </a:r>
            </a:p>
          </p:txBody>
        </p:sp>
        <p:sp>
          <p:nvSpPr>
            <p:cNvPr id="18" name="Rounded Rectangle 17">
              <a:hlinkClick r:id="rId12" action="ppaction://hlinksldjump"/>
            </p:cNvPr>
            <p:cNvSpPr/>
            <p:nvPr/>
          </p:nvSpPr>
          <p:spPr>
            <a:xfrm>
              <a:off x="7796934" y="332708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GUILD – NATIONAL OFFICE</a:t>
              </a:r>
            </a:p>
          </p:txBody>
        </p:sp>
        <p:sp>
          <p:nvSpPr>
            <p:cNvPr id="19" name="Rounded Rectangle 18">
              <a:hlinkClick r:id="rId13" action="ppaction://hlinksldjump"/>
            </p:cNvPr>
            <p:cNvSpPr/>
            <p:nvPr/>
          </p:nvSpPr>
          <p:spPr>
            <a:xfrm>
              <a:off x="7794567" y="374282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GUILD – AUCKLAND BRANCH</a:t>
              </a:r>
            </a:p>
          </p:txBody>
        </p:sp>
        <p:sp>
          <p:nvSpPr>
            <p:cNvPr id="20" name="Rounded Rectangle 19">
              <a:hlinkClick r:id="rId14" action="ppaction://hlinksldjump"/>
            </p:cNvPr>
            <p:cNvSpPr/>
            <p:nvPr/>
          </p:nvSpPr>
          <p:spPr>
            <a:xfrm>
              <a:off x="7807919" y="5266236"/>
              <a:ext cx="1270000" cy="204936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PHARMACY CHAT NZ</a:t>
              </a:r>
            </a:p>
          </p:txBody>
        </p:sp>
        <p:sp>
          <p:nvSpPr>
            <p:cNvPr id="21" name="Rounded Rectangle 20">
              <a:hlinkClick r:id="rId3" action="ppaction://hlinksldjump"/>
            </p:cNvPr>
            <p:cNvSpPr/>
            <p:nvPr/>
          </p:nvSpPr>
          <p:spPr>
            <a:xfrm>
              <a:off x="7809134" y="5530791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OWNERS CHAT</a:t>
              </a:r>
            </a:p>
          </p:txBody>
        </p:sp>
        <p:sp>
          <p:nvSpPr>
            <p:cNvPr id="22" name="Rounded Rectangle 21">
              <a:hlinkClick r:id="rId15" action="ppaction://hlinksldjump"/>
            </p:cNvPr>
            <p:cNvSpPr/>
            <p:nvPr/>
          </p:nvSpPr>
          <p:spPr>
            <a:xfrm>
              <a:off x="7806704" y="5930686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KIMBERLY GROUP</a:t>
              </a:r>
            </a:p>
          </p:txBody>
        </p:sp>
        <p:sp>
          <p:nvSpPr>
            <p:cNvPr id="25" name="Rounded Rectangle 24">
              <a:hlinkClick r:id="rId16" action="ppaction://hlinksldjump"/>
            </p:cNvPr>
            <p:cNvSpPr/>
            <p:nvPr/>
          </p:nvSpPr>
          <p:spPr>
            <a:xfrm>
              <a:off x="7803028" y="4166167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PHARMACEUTICAL SOCIETY – NATIONAL </a:t>
              </a:r>
            </a:p>
          </p:txBody>
        </p:sp>
        <p:sp>
          <p:nvSpPr>
            <p:cNvPr id="26" name="Rounded Rectangle 25">
              <a:hlinkClick r:id="rId17" action="ppaction://hlinksldjump"/>
            </p:cNvPr>
            <p:cNvSpPr/>
            <p:nvPr/>
          </p:nvSpPr>
          <p:spPr>
            <a:xfrm>
              <a:off x="7811489" y="4581044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PHARMACEUTICAL SOCIETY – AUCKLAND</a:t>
              </a:r>
            </a:p>
          </p:txBody>
        </p:sp>
        <p:sp>
          <p:nvSpPr>
            <p:cNvPr id="35" name="Rounded Rectangle 34">
              <a:hlinkClick r:id="rId18" action="ppaction://hlinksldjump"/>
            </p:cNvPr>
            <p:cNvSpPr/>
            <p:nvPr/>
          </p:nvSpPr>
          <p:spPr>
            <a:xfrm>
              <a:off x="7814731" y="4995309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COUNCIL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95798" y="5193579"/>
            <a:ext cx="1020934" cy="626470"/>
            <a:chOff x="5567984" y="5000295"/>
            <a:chExt cx="1020934" cy="626470"/>
          </a:xfrm>
        </p:grpSpPr>
        <p:sp>
          <p:nvSpPr>
            <p:cNvPr id="37" name="Rounded Rectangle 36"/>
            <p:cNvSpPr/>
            <p:nvPr/>
          </p:nvSpPr>
          <p:spPr>
            <a:xfrm>
              <a:off x="5567984" y="5000295"/>
              <a:ext cx="951879" cy="6223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26901" y="5411321"/>
              <a:ext cx="7620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 response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631800" y="5450973"/>
              <a:ext cx="132556" cy="123825"/>
            </a:xfrm>
            <a:prstGeom prst="ellipse">
              <a:avLst/>
            </a:prstGeom>
            <a:solidFill>
              <a:srgbClr val="4F4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0" name="Oval 39"/>
            <p:cNvSpPr/>
            <p:nvPr/>
          </p:nvSpPr>
          <p:spPr>
            <a:xfrm>
              <a:off x="5628027" y="5259387"/>
              <a:ext cx="132556" cy="1238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1" name="Oval 40"/>
            <p:cNvSpPr/>
            <p:nvPr/>
          </p:nvSpPr>
          <p:spPr>
            <a:xfrm>
              <a:off x="5619493" y="5067972"/>
              <a:ext cx="132556" cy="12382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26911" y="5211297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26914" y="5016033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Yes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PharmacychatNZ awar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68250" y="34797"/>
            <a:ext cx="8880652" cy="1143000"/>
          </a:xfrm>
        </p:spPr>
        <p:txBody>
          <a:bodyPr>
            <a:normAutofit/>
          </a:bodyPr>
          <a:lstStyle/>
          <a:p>
            <a:r>
              <a:rPr lang="en-NZ" dirty="0" smtClean="0"/>
              <a:t>Pharmacy Owners Chat - Aware</a:t>
            </a:r>
            <a:endParaRPr lang="en-NZ" dirty="0"/>
          </a:p>
        </p:txBody>
      </p:sp>
      <p:grpSp>
        <p:nvGrpSpPr>
          <p:cNvPr id="2" name="Group 25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4" name="Round Same Side Corner Rectangle 33">
              <a:hlinkClick r:id="rId3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YOUR NETWORK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27" name="Round Same Side Corner Rectangle 26">
              <a:hlinkClick r:id="rId4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9" name="Round Same Side Corner Rectangle 28">
              <a:hlinkClick r:id="rId5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0" name="Round Same Side Corner Rectangle 29">
              <a:hlinkClick r:id="rId6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1" name="Round Same Side Corner Rectangle 30">
              <a:hlinkClick r:id="rId7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 Same Side Corner Rectangle 32">
              <a:hlinkClick r:id="rId8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8" name="Round Same Side Corner Rectangle 27">
              <a:hlinkClick r:id="rId9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COMMUNICATION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30"/>
          <p:cNvGrpSpPr/>
          <p:nvPr/>
        </p:nvGrpSpPr>
        <p:grpSpPr>
          <a:xfrm>
            <a:off x="2816353" y="6454141"/>
            <a:ext cx="3635654" cy="403859"/>
            <a:chOff x="2661233" y="6454141"/>
            <a:chExt cx="2238890" cy="403859"/>
          </a:xfrm>
        </p:grpSpPr>
        <p:sp>
          <p:nvSpPr>
            <p:cNvPr id="24" name="Round Same Side Corner Rectangle 23"/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AWARE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25" name="Round Same Side Corner Rectangle 24">
              <a:hlinkClick r:id="rId10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INTERACT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90834" y="2904028"/>
            <a:ext cx="1293897" cy="3231594"/>
            <a:chOff x="7790834" y="2904028"/>
            <a:chExt cx="1293897" cy="3231594"/>
          </a:xfrm>
        </p:grpSpPr>
        <p:sp>
          <p:nvSpPr>
            <p:cNvPr id="17" name="Rounded Rectangle 16">
              <a:hlinkClick r:id="rId11" action="ppaction://hlinksldjump"/>
            </p:cNvPr>
            <p:cNvSpPr/>
            <p:nvPr/>
          </p:nvSpPr>
          <p:spPr>
            <a:xfrm>
              <a:off x="7790834" y="2904028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ADHB PHARMACY ADVISORY GP</a:t>
              </a:r>
            </a:p>
          </p:txBody>
        </p:sp>
        <p:sp>
          <p:nvSpPr>
            <p:cNvPr id="18" name="Rounded Rectangle 17">
              <a:hlinkClick r:id="rId12" action="ppaction://hlinksldjump"/>
            </p:cNvPr>
            <p:cNvSpPr/>
            <p:nvPr/>
          </p:nvSpPr>
          <p:spPr>
            <a:xfrm>
              <a:off x="7796934" y="332708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GUILD – NATIONAL OFFICE</a:t>
              </a:r>
            </a:p>
          </p:txBody>
        </p:sp>
        <p:sp>
          <p:nvSpPr>
            <p:cNvPr id="19" name="Rounded Rectangle 18">
              <a:hlinkClick r:id="rId13" action="ppaction://hlinksldjump"/>
            </p:cNvPr>
            <p:cNvSpPr/>
            <p:nvPr/>
          </p:nvSpPr>
          <p:spPr>
            <a:xfrm>
              <a:off x="7794567" y="374282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GUILD – AUCKLAND BRANCH</a:t>
              </a:r>
            </a:p>
          </p:txBody>
        </p:sp>
        <p:sp>
          <p:nvSpPr>
            <p:cNvPr id="20" name="Rounded Rectangle 19">
              <a:hlinkClick r:id="rId14" action="ppaction://hlinksldjump"/>
            </p:cNvPr>
            <p:cNvSpPr/>
            <p:nvPr/>
          </p:nvSpPr>
          <p:spPr>
            <a:xfrm>
              <a:off x="7807919" y="5266236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CHAT NZ</a:t>
              </a:r>
            </a:p>
          </p:txBody>
        </p:sp>
        <p:sp>
          <p:nvSpPr>
            <p:cNvPr id="21" name="Rounded Rectangle 20">
              <a:hlinkClick r:id="rId15" action="ppaction://hlinksldjump"/>
            </p:cNvPr>
            <p:cNvSpPr/>
            <p:nvPr/>
          </p:nvSpPr>
          <p:spPr>
            <a:xfrm>
              <a:off x="7809134" y="5530791"/>
              <a:ext cx="1270000" cy="34544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PHARMACY OWNERS CHAT</a:t>
              </a:r>
            </a:p>
          </p:txBody>
        </p:sp>
        <p:sp>
          <p:nvSpPr>
            <p:cNvPr id="22" name="Rounded Rectangle 21">
              <a:hlinkClick r:id="rId16" action="ppaction://hlinksldjump"/>
            </p:cNvPr>
            <p:cNvSpPr/>
            <p:nvPr/>
          </p:nvSpPr>
          <p:spPr>
            <a:xfrm>
              <a:off x="7806704" y="5930686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KIMBERLY GROUP</a:t>
              </a:r>
            </a:p>
          </p:txBody>
        </p:sp>
        <p:sp>
          <p:nvSpPr>
            <p:cNvPr id="23" name="Rounded Rectangle 22">
              <a:hlinkClick r:id="rId17" action="ppaction://hlinksldjump"/>
            </p:cNvPr>
            <p:cNvSpPr/>
            <p:nvPr/>
          </p:nvSpPr>
          <p:spPr>
            <a:xfrm>
              <a:off x="7803028" y="4166167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PHARMACEUTICAL SOCIETY – NATIONAL </a:t>
              </a:r>
            </a:p>
          </p:txBody>
        </p:sp>
        <p:sp>
          <p:nvSpPr>
            <p:cNvPr id="26" name="Rounded Rectangle 25">
              <a:hlinkClick r:id="rId18" action="ppaction://hlinksldjump"/>
            </p:cNvPr>
            <p:cNvSpPr/>
            <p:nvPr/>
          </p:nvSpPr>
          <p:spPr>
            <a:xfrm>
              <a:off x="7811489" y="4581044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PHARMACEUTICAL SOCIETY – AUCKLAND</a:t>
              </a:r>
            </a:p>
          </p:txBody>
        </p:sp>
        <p:sp>
          <p:nvSpPr>
            <p:cNvPr id="35" name="Rounded Rectangle 34">
              <a:hlinkClick r:id="rId19" action="ppaction://hlinksldjump"/>
            </p:cNvPr>
            <p:cNvSpPr/>
            <p:nvPr/>
          </p:nvSpPr>
          <p:spPr>
            <a:xfrm>
              <a:off x="7814731" y="4995309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COUNCIL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95798" y="5193579"/>
            <a:ext cx="1020934" cy="626470"/>
            <a:chOff x="5567984" y="5000295"/>
            <a:chExt cx="1020934" cy="626470"/>
          </a:xfrm>
        </p:grpSpPr>
        <p:sp>
          <p:nvSpPr>
            <p:cNvPr id="37" name="Rounded Rectangle 36"/>
            <p:cNvSpPr/>
            <p:nvPr/>
          </p:nvSpPr>
          <p:spPr>
            <a:xfrm>
              <a:off x="5567984" y="5000295"/>
              <a:ext cx="951879" cy="6223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26901" y="5411321"/>
              <a:ext cx="7620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 response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631800" y="5450973"/>
              <a:ext cx="132556" cy="123825"/>
            </a:xfrm>
            <a:prstGeom prst="ellipse">
              <a:avLst/>
            </a:prstGeom>
            <a:solidFill>
              <a:srgbClr val="4F4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0" name="Oval 39"/>
            <p:cNvSpPr/>
            <p:nvPr/>
          </p:nvSpPr>
          <p:spPr>
            <a:xfrm>
              <a:off x="5628027" y="5259387"/>
              <a:ext cx="132556" cy="1238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1" name="Oval 40"/>
            <p:cNvSpPr/>
            <p:nvPr/>
          </p:nvSpPr>
          <p:spPr>
            <a:xfrm>
              <a:off x="5619493" y="5067972"/>
              <a:ext cx="132556" cy="12382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26911" y="5211297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26914" y="5016033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Yes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PharmacychatNZ interact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23" name="Round Same Side Corner Rectangle 22">
            <a:hlinkClick r:id="rId3" action="ppaction://hlinksldjump"/>
          </p:cNvPr>
          <p:cNvSpPr/>
          <p:nvPr/>
        </p:nvSpPr>
        <p:spPr>
          <a:xfrm>
            <a:off x="2814653" y="6454141"/>
            <a:ext cx="1792704" cy="403859"/>
          </a:xfrm>
          <a:prstGeom prst="round2SameRect">
            <a:avLst/>
          </a:prstGeom>
          <a:gradFill>
            <a:gsLst>
              <a:gs pos="43000">
                <a:schemeClr val="tx1">
                  <a:lumMod val="95000"/>
                </a:schemeClr>
              </a:gs>
              <a:gs pos="80000">
                <a:schemeClr val="tx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rgbClr val="FF0000"/>
                </a:solidFill>
              </a:rPr>
              <a:t>AWARE</a:t>
            </a:r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64057"/>
            <a:ext cx="9144000" cy="1143000"/>
          </a:xfrm>
        </p:spPr>
        <p:txBody>
          <a:bodyPr>
            <a:normAutofit/>
          </a:bodyPr>
          <a:lstStyle/>
          <a:p>
            <a:r>
              <a:rPr lang="en-NZ" dirty="0" smtClean="0"/>
              <a:t>Pharmacy Owners Chat - Interact</a:t>
            </a:r>
            <a:endParaRPr lang="en-NZ" dirty="0"/>
          </a:p>
        </p:txBody>
      </p:sp>
      <p:grpSp>
        <p:nvGrpSpPr>
          <p:cNvPr id="2" name="Group 25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4" name="Round Same Side Corner Rectangle 33">
              <a:hlinkClick r:id="rId4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YOUR NETWORK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27" name="Round Same Side Corner Rectangle 26">
              <a:hlinkClick r:id="rId5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9" name="Round Same Side Corner Rectangle 28">
              <a:hlinkClick r:id="rId6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0" name="Round Same Side Corner Rectangle 29">
              <a:hlinkClick r:id="rId7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1" name="Round Same Side Corner Rectangle 30">
              <a:hlinkClick r:id="rId8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 Same Side Corner Rectangle 32">
              <a:hlinkClick r:id="rId9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8" name="Round Same Side Corner Rectangle 27">
              <a:hlinkClick r:id="rId10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COMMUNICATION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Round Same Side Corner Rectangle 23"/>
          <p:cNvSpPr/>
          <p:nvPr/>
        </p:nvSpPr>
        <p:spPr>
          <a:xfrm>
            <a:off x="4659733" y="6454141"/>
            <a:ext cx="1792704" cy="40385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chemeClr val="tx2"/>
                </a:solidFill>
              </a:rPr>
              <a:t>INTERACT</a:t>
            </a:r>
            <a:endParaRPr lang="en-NZ" sz="1000" dirty="0">
              <a:solidFill>
                <a:schemeClr val="tx2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790834" y="2904028"/>
            <a:ext cx="1293897" cy="3231594"/>
            <a:chOff x="7790834" y="2904028"/>
            <a:chExt cx="1293897" cy="3231594"/>
          </a:xfrm>
        </p:grpSpPr>
        <p:sp>
          <p:nvSpPr>
            <p:cNvPr id="17" name="Rounded Rectangle 16">
              <a:hlinkClick r:id="rId11" action="ppaction://hlinksldjump"/>
            </p:cNvPr>
            <p:cNvSpPr/>
            <p:nvPr/>
          </p:nvSpPr>
          <p:spPr>
            <a:xfrm>
              <a:off x="7790834" y="2904028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ADHB PHARMACY ADVISORY GP</a:t>
              </a:r>
            </a:p>
          </p:txBody>
        </p:sp>
        <p:sp>
          <p:nvSpPr>
            <p:cNvPr id="18" name="Rounded Rectangle 17">
              <a:hlinkClick r:id="rId12" action="ppaction://hlinksldjump"/>
            </p:cNvPr>
            <p:cNvSpPr/>
            <p:nvPr/>
          </p:nvSpPr>
          <p:spPr>
            <a:xfrm>
              <a:off x="7796934" y="332708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GUILD – NATIONAL OFFICE</a:t>
              </a:r>
            </a:p>
          </p:txBody>
        </p:sp>
        <p:sp>
          <p:nvSpPr>
            <p:cNvPr id="19" name="Rounded Rectangle 18">
              <a:hlinkClick r:id="rId13" action="ppaction://hlinksldjump"/>
            </p:cNvPr>
            <p:cNvSpPr/>
            <p:nvPr/>
          </p:nvSpPr>
          <p:spPr>
            <a:xfrm>
              <a:off x="7794567" y="374282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GUILD – AUCKLAND BRANCH</a:t>
              </a:r>
            </a:p>
          </p:txBody>
        </p:sp>
        <p:sp>
          <p:nvSpPr>
            <p:cNvPr id="20" name="Rounded Rectangle 19">
              <a:hlinkClick r:id="rId14" action="ppaction://hlinksldjump"/>
            </p:cNvPr>
            <p:cNvSpPr/>
            <p:nvPr/>
          </p:nvSpPr>
          <p:spPr>
            <a:xfrm>
              <a:off x="7807919" y="5266236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CHAT NZ</a:t>
              </a:r>
            </a:p>
          </p:txBody>
        </p:sp>
        <p:sp>
          <p:nvSpPr>
            <p:cNvPr id="21" name="Rounded Rectangle 20">
              <a:hlinkClick r:id="rId3" action="ppaction://hlinksldjump"/>
            </p:cNvPr>
            <p:cNvSpPr/>
            <p:nvPr/>
          </p:nvSpPr>
          <p:spPr>
            <a:xfrm>
              <a:off x="7809134" y="5530791"/>
              <a:ext cx="1270000" cy="34544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PHARMACY OWNERS CHAT</a:t>
              </a:r>
            </a:p>
          </p:txBody>
        </p:sp>
        <p:sp>
          <p:nvSpPr>
            <p:cNvPr id="22" name="Rounded Rectangle 21">
              <a:hlinkClick r:id="rId15" action="ppaction://hlinksldjump"/>
            </p:cNvPr>
            <p:cNvSpPr/>
            <p:nvPr/>
          </p:nvSpPr>
          <p:spPr>
            <a:xfrm>
              <a:off x="7806704" y="5930686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KIMBERLY GROUP</a:t>
              </a:r>
            </a:p>
          </p:txBody>
        </p:sp>
        <p:sp>
          <p:nvSpPr>
            <p:cNvPr id="25" name="Rounded Rectangle 24">
              <a:hlinkClick r:id="rId16" action="ppaction://hlinksldjump"/>
            </p:cNvPr>
            <p:cNvSpPr/>
            <p:nvPr/>
          </p:nvSpPr>
          <p:spPr>
            <a:xfrm>
              <a:off x="7803028" y="4166167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PHARMACEUTICAL SOCIETY – NATIONAL </a:t>
              </a:r>
            </a:p>
          </p:txBody>
        </p:sp>
        <p:sp>
          <p:nvSpPr>
            <p:cNvPr id="26" name="Rounded Rectangle 25">
              <a:hlinkClick r:id="rId17" action="ppaction://hlinksldjump"/>
            </p:cNvPr>
            <p:cNvSpPr/>
            <p:nvPr/>
          </p:nvSpPr>
          <p:spPr>
            <a:xfrm>
              <a:off x="7811489" y="4581044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PHARMACEUTICAL SOCIETY – AUCKLAND</a:t>
              </a:r>
            </a:p>
          </p:txBody>
        </p:sp>
        <p:sp>
          <p:nvSpPr>
            <p:cNvPr id="35" name="Rounded Rectangle 34">
              <a:hlinkClick r:id="rId18" action="ppaction://hlinksldjump"/>
            </p:cNvPr>
            <p:cNvSpPr/>
            <p:nvPr/>
          </p:nvSpPr>
          <p:spPr>
            <a:xfrm>
              <a:off x="7814731" y="4995309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COUNCIL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95798" y="5193579"/>
            <a:ext cx="1020934" cy="626470"/>
            <a:chOff x="5567984" y="5000295"/>
            <a:chExt cx="1020934" cy="626470"/>
          </a:xfrm>
        </p:grpSpPr>
        <p:sp>
          <p:nvSpPr>
            <p:cNvPr id="37" name="Rounded Rectangle 36"/>
            <p:cNvSpPr/>
            <p:nvPr/>
          </p:nvSpPr>
          <p:spPr>
            <a:xfrm>
              <a:off x="5567984" y="5000295"/>
              <a:ext cx="951879" cy="6223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26901" y="5411321"/>
              <a:ext cx="7620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 response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631800" y="5450973"/>
              <a:ext cx="132556" cy="123825"/>
            </a:xfrm>
            <a:prstGeom prst="ellipse">
              <a:avLst/>
            </a:prstGeom>
            <a:solidFill>
              <a:srgbClr val="4F4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0" name="Oval 39"/>
            <p:cNvSpPr/>
            <p:nvPr/>
          </p:nvSpPr>
          <p:spPr>
            <a:xfrm>
              <a:off x="5628027" y="5259387"/>
              <a:ext cx="132556" cy="1238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1" name="Oval 40"/>
            <p:cNvSpPr/>
            <p:nvPr/>
          </p:nvSpPr>
          <p:spPr>
            <a:xfrm>
              <a:off x="5619493" y="5067972"/>
              <a:ext cx="132556" cy="12382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26911" y="5211297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26914" y="5016033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Yes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Kimberly group awar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68250" y="107947"/>
            <a:ext cx="8880652" cy="1143000"/>
          </a:xfrm>
        </p:spPr>
        <p:txBody>
          <a:bodyPr>
            <a:normAutofit/>
          </a:bodyPr>
          <a:lstStyle/>
          <a:p>
            <a:r>
              <a:rPr lang="en-NZ" dirty="0" smtClean="0"/>
              <a:t>Kimberly Group - Aware</a:t>
            </a:r>
            <a:endParaRPr lang="en-NZ" dirty="0"/>
          </a:p>
        </p:txBody>
      </p:sp>
      <p:grpSp>
        <p:nvGrpSpPr>
          <p:cNvPr id="2" name="Group 25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4" name="Round Same Side Corner Rectangle 33">
              <a:hlinkClick r:id="rId3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YOUR NETWORK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27" name="Round Same Side Corner Rectangle 26">
              <a:hlinkClick r:id="rId4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9" name="Round Same Side Corner Rectangle 28">
              <a:hlinkClick r:id="rId5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0" name="Round Same Side Corner Rectangle 29">
              <a:hlinkClick r:id="rId6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1" name="Round Same Side Corner Rectangle 30">
              <a:hlinkClick r:id="rId7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 Same Side Corner Rectangle 32">
              <a:hlinkClick r:id="rId8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8" name="Round Same Side Corner Rectangle 27">
              <a:hlinkClick r:id="rId9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COMMUNICATION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30"/>
          <p:cNvGrpSpPr/>
          <p:nvPr/>
        </p:nvGrpSpPr>
        <p:grpSpPr>
          <a:xfrm>
            <a:off x="2816353" y="6454141"/>
            <a:ext cx="3635654" cy="403859"/>
            <a:chOff x="2661233" y="6454141"/>
            <a:chExt cx="2238890" cy="403859"/>
          </a:xfrm>
        </p:grpSpPr>
        <p:sp>
          <p:nvSpPr>
            <p:cNvPr id="24" name="Round Same Side Corner Rectangle 23"/>
            <p:cNvSpPr/>
            <p:nvPr/>
          </p:nvSpPr>
          <p:spPr>
            <a:xfrm>
              <a:off x="2661233" y="6454141"/>
              <a:ext cx="1103974" cy="403859"/>
            </a:xfrm>
            <a:prstGeom prst="round2Same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chemeClr val="tx2"/>
                  </a:solidFill>
                </a:rPr>
                <a:t>AWARE</a:t>
              </a:r>
              <a:endParaRPr lang="en-NZ" sz="1000" dirty="0">
                <a:solidFill>
                  <a:schemeClr val="tx2"/>
                </a:solidFill>
              </a:endParaRPr>
            </a:p>
          </p:txBody>
        </p:sp>
        <p:sp>
          <p:nvSpPr>
            <p:cNvPr id="25" name="Round Same Side Corner Rectangle 24">
              <a:hlinkClick r:id="rId10" action="ppaction://hlinksldjump"/>
            </p:cNvPr>
            <p:cNvSpPr/>
            <p:nvPr/>
          </p:nvSpPr>
          <p:spPr>
            <a:xfrm>
              <a:off x="3796149" y="6454141"/>
              <a:ext cx="1103974" cy="403859"/>
            </a:xfrm>
            <a:prstGeom prst="round2SameRect">
              <a:avLst/>
            </a:prstGeom>
            <a:gradFill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1000" dirty="0" smtClean="0">
                  <a:solidFill>
                    <a:srgbClr val="FF0000"/>
                  </a:solidFill>
                </a:rPr>
                <a:t>INTERACT</a:t>
              </a:r>
              <a:endParaRPr lang="en-NZ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90834" y="2904028"/>
            <a:ext cx="1293897" cy="3231594"/>
            <a:chOff x="7790834" y="2904028"/>
            <a:chExt cx="1293897" cy="3231594"/>
          </a:xfrm>
        </p:grpSpPr>
        <p:sp>
          <p:nvSpPr>
            <p:cNvPr id="17" name="Rounded Rectangle 16">
              <a:hlinkClick r:id="rId11" action="ppaction://hlinksldjump"/>
            </p:cNvPr>
            <p:cNvSpPr/>
            <p:nvPr/>
          </p:nvSpPr>
          <p:spPr>
            <a:xfrm>
              <a:off x="7790834" y="2904028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ADHB PHARMACY ADVISORY GP</a:t>
              </a:r>
            </a:p>
          </p:txBody>
        </p:sp>
        <p:sp>
          <p:nvSpPr>
            <p:cNvPr id="18" name="Rounded Rectangle 17">
              <a:hlinkClick r:id="rId12" action="ppaction://hlinksldjump"/>
            </p:cNvPr>
            <p:cNvSpPr/>
            <p:nvPr/>
          </p:nvSpPr>
          <p:spPr>
            <a:xfrm>
              <a:off x="7796934" y="332708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GUILD – NATIONAL OFFICE</a:t>
              </a:r>
            </a:p>
          </p:txBody>
        </p:sp>
        <p:sp>
          <p:nvSpPr>
            <p:cNvPr id="19" name="Rounded Rectangle 18">
              <a:hlinkClick r:id="rId13" action="ppaction://hlinksldjump"/>
            </p:cNvPr>
            <p:cNvSpPr/>
            <p:nvPr/>
          </p:nvSpPr>
          <p:spPr>
            <a:xfrm>
              <a:off x="7794567" y="374282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GUILD – AUCKLAND BRANCH</a:t>
              </a:r>
            </a:p>
          </p:txBody>
        </p:sp>
        <p:sp>
          <p:nvSpPr>
            <p:cNvPr id="20" name="Rounded Rectangle 19">
              <a:hlinkClick r:id="rId14" action="ppaction://hlinksldjump"/>
            </p:cNvPr>
            <p:cNvSpPr/>
            <p:nvPr/>
          </p:nvSpPr>
          <p:spPr>
            <a:xfrm>
              <a:off x="7807919" y="5266236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CHAT NZ</a:t>
              </a:r>
            </a:p>
          </p:txBody>
        </p:sp>
        <p:sp>
          <p:nvSpPr>
            <p:cNvPr id="21" name="Rounded Rectangle 20">
              <a:hlinkClick r:id="rId15" action="ppaction://hlinksldjump"/>
            </p:cNvPr>
            <p:cNvSpPr/>
            <p:nvPr/>
          </p:nvSpPr>
          <p:spPr>
            <a:xfrm>
              <a:off x="7809134" y="5530791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OWNERS CHAT</a:t>
              </a:r>
            </a:p>
          </p:txBody>
        </p:sp>
        <p:sp>
          <p:nvSpPr>
            <p:cNvPr id="22" name="Rounded Rectangle 21">
              <a:hlinkClick r:id="rId16" action="ppaction://hlinksldjump"/>
            </p:cNvPr>
            <p:cNvSpPr/>
            <p:nvPr/>
          </p:nvSpPr>
          <p:spPr>
            <a:xfrm>
              <a:off x="7806704" y="5930686"/>
              <a:ext cx="1270000" cy="204936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KIMBERLY GROUP</a:t>
              </a:r>
            </a:p>
          </p:txBody>
        </p:sp>
        <p:sp>
          <p:nvSpPr>
            <p:cNvPr id="23" name="Rounded Rectangle 22">
              <a:hlinkClick r:id="rId17" action="ppaction://hlinksldjump"/>
            </p:cNvPr>
            <p:cNvSpPr/>
            <p:nvPr/>
          </p:nvSpPr>
          <p:spPr>
            <a:xfrm>
              <a:off x="7803028" y="4166167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PHARMACEUTICAL SOCIETY – NATIONAL </a:t>
              </a:r>
            </a:p>
          </p:txBody>
        </p:sp>
        <p:sp>
          <p:nvSpPr>
            <p:cNvPr id="26" name="Rounded Rectangle 25">
              <a:hlinkClick r:id="rId18" action="ppaction://hlinksldjump"/>
            </p:cNvPr>
            <p:cNvSpPr/>
            <p:nvPr/>
          </p:nvSpPr>
          <p:spPr>
            <a:xfrm>
              <a:off x="7811489" y="4581044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PHARMACEUTICAL SOCIETY – AUCKLAND</a:t>
              </a:r>
            </a:p>
          </p:txBody>
        </p:sp>
        <p:sp>
          <p:nvSpPr>
            <p:cNvPr id="35" name="Rounded Rectangle 34">
              <a:hlinkClick r:id="rId19" action="ppaction://hlinksldjump"/>
            </p:cNvPr>
            <p:cNvSpPr/>
            <p:nvPr/>
          </p:nvSpPr>
          <p:spPr>
            <a:xfrm>
              <a:off x="7814731" y="4995309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COUNCIL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95798" y="5193579"/>
            <a:ext cx="1020934" cy="626470"/>
            <a:chOff x="5567984" y="5000295"/>
            <a:chExt cx="1020934" cy="626470"/>
          </a:xfrm>
        </p:grpSpPr>
        <p:sp>
          <p:nvSpPr>
            <p:cNvPr id="37" name="Rounded Rectangle 36"/>
            <p:cNvSpPr/>
            <p:nvPr/>
          </p:nvSpPr>
          <p:spPr>
            <a:xfrm>
              <a:off x="5567984" y="5000295"/>
              <a:ext cx="951879" cy="6223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26901" y="5411321"/>
              <a:ext cx="7620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 response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631800" y="5450973"/>
              <a:ext cx="132556" cy="123825"/>
            </a:xfrm>
            <a:prstGeom prst="ellipse">
              <a:avLst/>
            </a:prstGeom>
            <a:solidFill>
              <a:srgbClr val="4F4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0" name="Oval 39"/>
            <p:cNvSpPr/>
            <p:nvPr/>
          </p:nvSpPr>
          <p:spPr>
            <a:xfrm>
              <a:off x="5628027" y="5259387"/>
              <a:ext cx="132556" cy="1238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1" name="Oval 40"/>
            <p:cNvSpPr/>
            <p:nvPr/>
          </p:nvSpPr>
          <p:spPr>
            <a:xfrm>
              <a:off x="5619493" y="5067972"/>
              <a:ext cx="132556" cy="12382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26911" y="5211297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26914" y="5016033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Yes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Kimberly group interact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77"/>
            <a:ext cx="9144000" cy="5806446"/>
          </a:xfrm>
          <a:prstGeom prst="rect">
            <a:avLst/>
          </a:prstGeom>
        </p:spPr>
      </p:pic>
      <p:sp>
        <p:nvSpPr>
          <p:cNvPr id="23" name="Round Same Side Corner Rectangle 22">
            <a:hlinkClick r:id="rId3" action="ppaction://hlinksldjump"/>
          </p:cNvPr>
          <p:cNvSpPr/>
          <p:nvPr/>
        </p:nvSpPr>
        <p:spPr>
          <a:xfrm>
            <a:off x="2814653" y="6454141"/>
            <a:ext cx="1792704" cy="403859"/>
          </a:xfrm>
          <a:prstGeom prst="round2SameRect">
            <a:avLst/>
          </a:prstGeom>
          <a:gradFill>
            <a:gsLst>
              <a:gs pos="43000">
                <a:schemeClr val="tx1">
                  <a:lumMod val="95000"/>
                </a:schemeClr>
              </a:gs>
              <a:gs pos="80000">
                <a:schemeClr val="tx1">
                  <a:lumMod val="8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rgbClr val="FF0000"/>
                </a:solidFill>
              </a:rPr>
              <a:t>AWARE</a:t>
            </a:r>
            <a:endParaRPr lang="en-NZ" sz="1000" dirty="0">
              <a:solidFill>
                <a:srgbClr val="FF0000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49427"/>
            <a:ext cx="9144000" cy="1143000"/>
          </a:xfrm>
        </p:spPr>
        <p:txBody>
          <a:bodyPr>
            <a:normAutofit/>
          </a:bodyPr>
          <a:lstStyle/>
          <a:p>
            <a:r>
              <a:rPr lang="en-NZ" dirty="0" smtClean="0"/>
              <a:t>Kimberly Group - Interact</a:t>
            </a:r>
            <a:endParaRPr lang="en-NZ" dirty="0"/>
          </a:p>
        </p:txBody>
      </p:sp>
      <p:grpSp>
        <p:nvGrpSpPr>
          <p:cNvPr id="2" name="Group 25"/>
          <p:cNvGrpSpPr/>
          <p:nvPr/>
        </p:nvGrpSpPr>
        <p:grpSpPr>
          <a:xfrm>
            <a:off x="0" y="0"/>
            <a:ext cx="9144000" cy="220980"/>
            <a:chOff x="0" y="0"/>
            <a:chExt cx="9144000" cy="220980"/>
          </a:xfrm>
        </p:grpSpPr>
        <p:sp>
          <p:nvSpPr>
            <p:cNvPr id="34" name="Round Same Side Corner Rectangle 33">
              <a:hlinkClick r:id="rId4" action="ppaction://hlinksldjump"/>
            </p:cNvPr>
            <p:cNvSpPr/>
            <p:nvPr/>
          </p:nvSpPr>
          <p:spPr>
            <a:xfrm>
              <a:off x="1308100" y="0"/>
              <a:ext cx="1270000" cy="209550"/>
            </a:xfrm>
            <a:prstGeom prst="round2SameRect">
              <a:avLst/>
            </a:prstGeom>
            <a:gradFill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2"/>
                  </a:solidFill>
                </a:rPr>
                <a:t>YOUR NETWORK</a:t>
              </a:r>
              <a:endParaRPr lang="en-NZ" sz="900" dirty="0">
                <a:solidFill>
                  <a:schemeClr val="tx2"/>
                </a:solidFill>
              </a:endParaRPr>
            </a:p>
          </p:txBody>
        </p:sp>
        <p:sp>
          <p:nvSpPr>
            <p:cNvPr id="27" name="Round Same Side Corner Rectangle 26">
              <a:hlinkClick r:id="rId5" action="ppaction://hlinksldjump"/>
            </p:cNvPr>
            <p:cNvSpPr/>
            <p:nvPr/>
          </p:nvSpPr>
          <p:spPr>
            <a:xfrm>
              <a:off x="2622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GP LINKAGES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9" name="Round Same Side Corner Rectangle 28">
              <a:hlinkClick r:id="rId6" action="ppaction://hlinksldjump"/>
            </p:cNvPr>
            <p:cNvSpPr/>
            <p:nvPr/>
          </p:nvSpPr>
          <p:spPr>
            <a:xfrm>
              <a:off x="52514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SERVICE DEVELOP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0" name="Round Same Side Corner Rectangle 29">
              <a:hlinkClick r:id="rId7" action="ppaction://hlinksldjump"/>
            </p:cNvPr>
            <p:cNvSpPr/>
            <p:nvPr/>
          </p:nvSpPr>
          <p:spPr>
            <a:xfrm>
              <a:off x="655955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CULTURE CARRIERS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1" name="Round Same Side Corner Rectangle 30">
              <a:hlinkClick r:id="rId8" action="ppaction://hlinksldjump"/>
            </p:cNvPr>
            <p:cNvSpPr/>
            <p:nvPr/>
          </p:nvSpPr>
          <p:spPr>
            <a:xfrm>
              <a:off x="787400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CONCLUSION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0" y="190499"/>
              <a:ext cx="9144000" cy="30481"/>
            </a:xfrm>
            <a:prstGeom prst="line">
              <a:avLst/>
            </a:prstGeom>
            <a:ln w="31750">
              <a:solidFill>
                <a:srgbClr val="FF52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 Same Side Corner Rectangle 32">
              <a:hlinkClick r:id="rId9" action="ppaction://hlinksldjump"/>
            </p:cNvPr>
            <p:cNvSpPr/>
            <p:nvPr/>
          </p:nvSpPr>
          <p:spPr>
            <a:xfrm>
              <a:off x="0" y="0"/>
              <a:ext cx="1270000" cy="209550"/>
            </a:xfrm>
            <a:prstGeom prst="round2SameRect">
              <a:avLst/>
            </a:prstGeom>
            <a:gradFill flip="none" rotWithShape="1">
              <a:gsLst>
                <a:gs pos="20000">
                  <a:srgbClr val="C42500"/>
                </a:gs>
                <a:gs pos="64000">
                  <a:srgbClr val="FF5229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HOME</a:t>
              </a:r>
              <a:endParaRPr lang="en-NZ" sz="9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28" name="Round Same Side Corner Rectangle 27">
              <a:hlinkClick r:id="rId10" action="ppaction://hlinksldjump"/>
            </p:cNvPr>
            <p:cNvSpPr/>
            <p:nvPr/>
          </p:nvSpPr>
          <p:spPr>
            <a:xfrm>
              <a:off x="3943350" y="0"/>
              <a:ext cx="1270000" cy="209550"/>
            </a:xfrm>
            <a:prstGeom prst="round2Same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COMMUNICATION</a:t>
              </a:r>
              <a:endParaRPr lang="en-NZ" sz="9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Round Same Side Corner Rectangle 23"/>
          <p:cNvSpPr/>
          <p:nvPr/>
        </p:nvSpPr>
        <p:spPr>
          <a:xfrm>
            <a:off x="4659733" y="6454141"/>
            <a:ext cx="1792704" cy="403859"/>
          </a:xfrm>
          <a:prstGeom prst="round2Same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000" dirty="0" smtClean="0">
                <a:solidFill>
                  <a:schemeClr val="tx2"/>
                </a:solidFill>
              </a:rPr>
              <a:t>INTERACT</a:t>
            </a:r>
            <a:endParaRPr lang="en-NZ" sz="1000" dirty="0">
              <a:solidFill>
                <a:schemeClr val="tx2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790834" y="2904028"/>
            <a:ext cx="1293897" cy="3231594"/>
            <a:chOff x="7790834" y="2904028"/>
            <a:chExt cx="1293897" cy="3231594"/>
          </a:xfrm>
        </p:grpSpPr>
        <p:sp>
          <p:nvSpPr>
            <p:cNvPr id="17" name="Rounded Rectangle 16">
              <a:hlinkClick r:id="rId11" action="ppaction://hlinksldjump"/>
            </p:cNvPr>
            <p:cNvSpPr/>
            <p:nvPr/>
          </p:nvSpPr>
          <p:spPr>
            <a:xfrm>
              <a:off x="7790834" y="2904028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ADHB PHARMACY ADVISORY GP</a:t>
              </a:r>
            </a:p>
          </p:txBody>
        </p:sp>
        <p:sp>
          <p:nvSpPr>
            <p:cNvPr id="18" name="Rounded Rectangle 17">
              <a:hlinkClick r:id="rId12" action="ppaction://hlinksldjump"/>
            </p:cNvPr>
            <p:cNvSpPr/>
            <p:nvPr/>
          </p:nvSpPr>
          <p:spPr>
            <a:xfrm>
              <a:off x="7796934" y="332708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GUILD – NATIONAL OFFICE</a:t>
              </a:r>
            </a:p>
          </p:txBody>
        </p:sp>
        <p:sp>
          <p:nvSpPr>
            <p:cNvPr id="19" name="Rounded Rectangle 18">
              <a:hlinkClick r:id="rId13" action="ppaction://hlinksldjump"/>
            </p:cNvPr>
            <p:cNvSpPr/>
            <p:nvPr/>
          </p:nvSpPr>
          <p:spPr>
            <a:xfrm>
              <a:off x="7794567" y="3742823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GUILD – AUCKLAND BRANCH</a:t>
              </a:r>
            </a:p>
          </p:txBody>
        </p:sp>
        <p:sp>
          <p:nvSpPr>
            <p:cNvPr id="20" name="Rounded Rectangle 19">
              <a:hlinkClick r:id="rId14" action="ppaction://hlinksldjump"/>
            </p:cNvPr>
            <p:cNvSpPr/>
            <p:nvPr/>
          </p:nvSpPr>
          <p:spPr>
            <a:xfrm>
              <a:off x="7807919" y="5266236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CHAT NZ</a:t>
              </a:r>
            </a:p>
          </p:txBody>
        </p:sp>
        <p:sp>
          <p:nvSpPr>
            <p:cNvPr id="21" name="Rounded Rectangle 20">
              <a:hlinkClick r:id="rId15" action="ppaction://hlinksldjump"/>
            </p:cNvPr>
            <p:cNvSpPr/>
            <p:nvPr/>
          </p:nvSpPr>
          <p:spPr>
            <a:xfrm>
              <a:off x="7809134" y="5530791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OWNERS CHAT</a:t>
              </a:r>
            </a:p>
          </p:txBody>
        </p:sp>
        <p:sp>
          <p:nvSpPr>
            <p:cNvPr id="22" name="Rounded Rectangle 21">
              <a:hlinkClick r:id="rId3" action="ppaction://hlinksldjump"/>
            </p:cNvPr>
            <p:cNvSpPr/>
            <p:nvPr/>
          </p:nvSpPr>
          <p:spPr>
            <a:xfrm>
              <a:off x="7806704" y="5930686"/>
              <a:ext cx="1270000" cy="204936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chemeClr val="tx1">
                      <a:lumMod val="95000"/>
                    </a:schemeClr>
                  </a:solidFill>
                </a:rPr>
                <a:t>KIMBERLY GROUP</a:t>
              </a:r>
            </a:p>
          </p:txBody>
        </p:sp>
        <p:sp>
          <p:nvSpPr>
            <p:cNvPr id="25" name="Rounded Rectangle 24">
              <a:hlinkClick r:id="rId16" action="ppaction://hlinksldjump"/>
            </p:cNvPr>
            <p:cNvSpPr/>
            <p:nvPr/>
          </p:nvSpPr>
          <p:spPr>
            <a:xfrm>
              <a:off x="7803028" y="4166167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PHARMACEUTICAL SOCIETY – NATIONAL </a:t>
              </a:r>
            </a:p>
          </p:txBody>
        </p:sp>
        <p:sp>
          <p:nvSpPr>
            <p:cNvPr id="26" name="Rounded Rectangle 25">
              <a:hlinkClick r:id="rId17" action="ppaction://hlinksldjump"/>
            </p:cNvPr>
            <p:cNvSpPr/>
            <p:nvPr/>
          </p:nvSpPr>
          <p:spPr>
            <a:xfrm>
              <a:off x="7811489" y="4581044"/>
              <a:ext cx="1270000" cy="345440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PHARMACEUTICAL SOCIETY – AUCKLAND</a:t>
              </a:r>
            </a:p>
          </p:txBody>
        </p:sp>
        <p:sp>
          <p:nvSpPr>
            <p:cNvPr id="35" name="Rounded Rectangle 34">
              <a:hlinkClick r:id="rId18" action="ppaction://hlinksldjump"/>
            </p:cNvPr>
            <p:cNvSpPr/>
            <p:nvPr/>
          </p:nvSpPr>
          <p:spPr>
            <a:xfrm>
              <a:off x="7814731" y="4995309"/>
              <a:ext cx="1270000" cy="204936"/>
            </a:xfrm>
            <a:prstGeom prst="roundRect">
              <a:avLst/>
            </a:prstGeom>
            <a:gradFill flip="none" rotWithShape="1">
              <a:gsLst>
                <a:gs pos="43000">
                  <a:schemeClr val="tx1">
                    <a:lumMod val="95000"/>
                  </a:schemeClr>
                </a:gs>
                <a:gs pos="80000">
                  <a:schemeClr val="tx1">
                    <a:lumMod val="8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sz="900" dirty="0" smtClean="0">
                  <a:solidFill>
                    <a:srgbClr val="FF0000"/>
                  </a:solidFill>
                </a:rPr>
                <a:t>PHARMACY COUNCIL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95798" y="5193579"/>
            <a:ext cx="1020934" cy="626470"/>
            <a:chOff x="5567984" y="5000295"/>
            <a:chExt cx="1020934" cy="626470"/>
          </a:xfrm>
        </p:grpSpPr>
        <p:sp>
          <p:nvSpPr>
            <p:cNvPr id="37" name="Rounded Rectangle 36"/>
            <p:cNvSpPr/>
            <p:nvPr/>
          </p:nvSpPr>
          <p:spPr>
            <a:xfrm>
              <a:off x="5567984" y="5000295"/>
              <a:ext cx="951879" cy="622300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26901" y="5411321"/>
              <a:ext cx="7620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 response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631800" y="5450973"/>
              <a:ext cx="132556" cy="123825"/>
            </a:xfrm>
            <a:prstGeom prst="ellipse">
              <a:avLst/>
            </a:prstGeom>
            <a:solidFill>
              <a:srgbClr val="4F4F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0" name="Oval 39"/>
            <p:cNvSpPr/>
            <p:nvPr/>
          </p:nvSpPr>
          <p:spPr>
            <a:xfrm>
              <a:off x="5628027" y="5259387"/>
              <a:ext cx="132556" cy="1238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1" name="Oval 40"/>
            <p:cNvSpPr/>
            <p:nvPr/>
          </p:nvSpPr>
          <p:spPr>
            <a:xfrm>
              <a:off x="5619493" y="5067972"/>
              <a:ext cx="132556" cy="123825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100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26911" y="5211297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No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26914" y="5016033"/>
              <a:ext cx="44054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800" dirty="0" smtClean="0">
                  <a:solidFill>
                    <a:schemeClr val="tx1">
                      <a:lumMod val="95000"/>
                    </a:schemeClr>
                  </a:solidFill>
                </a:rPr>
                <a:t>Yes</a:t>
              </a:r>
              <a:endParaRPr lang="en-NZ" sz="800" dirty="0">
                <a:solidFill>
                  <a:schemeClr val="tx1">
                    <a:lumMod val="95000"/>
                  </a:schemeClr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NCN"/>
  <p:tag name="ISPRING_RESOURCE_PATHS_HASH" val="82127ef6ed917ec24bb5c7386ddfb73e016fbf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15259</TotalTime>
  <Words>6830</Words>
  <Application>Microsoft Office PowerPoint</Application>
  <PresentationFormat>On-screen Show (4:3)</PresentationFormat>
  <Paragraphs>2818</Paragraphs>
  <Slides>129</Slides>
  <Notes>54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129</vt:i4>
      </vt:variant>
    </vt:vector>
  </HeadingPairs>
  <TitlesOfParts>
    <vt:vector size="130" baseType="lpstr">
      <vt:lpstr>Office Theme</vt:lpstr>
      <vt:lpstr>Visualising connections and influence across a professional network</vt:lpstr>
      <vt:lpstr>Overview</vt:lpstr>
      <vt:lpstr>Why social network analysis?</vt:lpstr>
      <vt:lpstr>Because this is the real world</vt:lpstr>
      <vt:lpstr>Social Network Analysis</vt:lpstr>
      <vt:lpstr>Synergia Network Analytic</vt:lpstr>
      <vt:lpstr>Role in evaluation</vt:lpstr>
      <vt:lpstr>HOME</vt:lpstr>
      <vt:lpstr>Names</vt:lpstr>
      <vt:lpstr>Your network</vt:lpstr>
      <vt:lpstr>Localities (PETER)</vt:lpstr>
      <vt:lpstr>Howick network</vt:lpstr>
      <vt:lpstr>Manukau network</vt:lpstr>
      <vt:lpstr>Maungakiekie network  </vt:lpstr>
      <vt:lpstr>Mount Albert/Eden/Roskill network </vt:lpstr>
      <vt:lpstr>Orakie network </vt:lpstr>
      <vt:lpstr>Waitakere network </vt:lpstr>
      <vt:lpstr>Waitemata and Gulf network</vt:lpstr>
      <vt:lpstr>Whau network</vt:lpstr>
      <vt:lpstr>Your network (by influence)</vt:lpstr>
      <vt:lpstr>Influence in Howick</vt:lpstr>
      <vt:lpstr>Influence in Manukau</vt:lpstr>
      <vt:lpstr>Influence in Maungakiekie – Tamaki</vt:lpstr>
      <vt:lpstr>Influence in Albert-Eden-Roskill</vt:lpstr>
      <vt:lpstr>Influence in Orakie</vt:lpstr>
      <vt:lpstr>Influence in Waitakere</vt:lpstr>
      <vt:lpstr>Influence in Waitemata &amp; Gulf</vt:lpstr>
      <vt:lpstr>Influence in Whau</vt:lpstr>
      <vt:lpstr>Functional connections</vt:lpstr>
      <vt:lpstr>Functional connections</vt:lpstr>
      <vt:lpstr>Functional connections in Howick</vt:lpstr>
      <vt:lpstr>Functional connections in Manukau</vt:lpstr>
      <vt:lpstr>Functional connections in Maungakiekie</vt:lpstr>
      <vt:lpstr>Functional connections in Albert-Eden-Roskill</vt:lpstr>
      <vt:lpstr>Functional connections in Orakie</vt:lpstr>
      <vt:lpstr>Functional connections in Waitakere</vt:lpstr>
      <vt:lpstr>Functional connections in Waitemata  Gulf</vt:lpstr>
      <vt:lpstr>Functional connections in Whau</vt:lpstr>
      <vt:lpstr>Connections for advice</vt:lpstr>
      <vt:lpstr>Connections for advice</vt:lpstr>
      <vt:lpstr>Advice connections in Howick</vt:lpstr>
      <vt:lpstr>Advice connections in Manukau</vt:lpstr>
      <vt:lpstr>Advice connections in Manugakiekie</vt:lpstr>
      <vt:lpstr>Advice connections in Albert-Eden-Roskill</vt:lpstr>
      <vt:lpstr>Advice connections in Orakie</vt:lpstr>
      <vt:lpstr>Advice connections in Waitakere</vt:lpstr>
      <vt:lpstr>Advice connections in Waitemata</vt:lpstr>
      <vt:lpstr>Advice connections in Whau</vt:lpstr>
      <vt:lpstr>Collaboration connections</vt:lpstr>
      <vt:lpstr>Collaboration connections</vt:lpstr>
      <vt:lpstr>Collaboration connections in Howick</vt:lpstr>
      <vt:lpstr>Collaboration connections in Manukau</vt:lpstr>
      <vt:lpstr>Collaboration connections in Maungakiekie</vt:lpstr>
      <vt:lpstr>Collaboration connections in Albert-Eden-Roskill</vt:lpstr>
      <vt:lpstr>Collaboration connections in Orakie</vt:lpstr>
      <vt:lpstr>Collaboration connections in Waitakere</vt:lpstr>
      <vt:lpstr>Collaboration connections in Waitemata</vt:lpstr>
      <vt:lpstr>Collaboration connections in Whau</vt:lpstr>
      <vt:lpstr>GP linkages</vt:lpstr>
      <vt:lpstr>GP linkages - Howick</vt:lpstr>
      <vt:lpstr>GP linkages - Manukau </vt:lpstr>
      <vt:lpstr>GP linkages - Manukau </vt:lpstr>
      <vt:lpstr>GP linkages - Manukau </vt:lpstr>
      <vt:lpstr>GP linkages - Maungakiekie </vt:lpstr>
      <vt:lpstr>GP linkages - Maungakiekie </vt:lpstr>
      <vt:lpstr>GP linkages - Maungakiekie </vt:lpstr>
      <vt:lpstr>GP linkages – Albert/Eden/Roskill</vt:lpstr>
      <vt:lpstr>GP linkages – Albert/Eden/Roskill</vt:lpstr>
      <vt:lpstr>GP linkages – Albert/Eden/Roskill</vt:lpstr>
      <vt:lpstr>GP linkages - Orakie</vt:lpstr>
      <vt:lpstr>GP linkages - Orakie</vt:lpstr>
      <vt:lpstr>GP linkages - Orakie</vt:lpstr>
      <vt:lpstr>GP linkages - Waitakere</vt:lpstr>
      <vt:lpstr>GP linkages - Waitemata</vt:lpstr>
      <vt:lpstr>GP linkages - Waitemata</vt:lpstr>
      <vt:lpstr>GP linkages - Waitemata</vt:lpstr>
      <vt:lpstr>GP linkages - Whau</vt:lpstr>
      <vt:lpstr>GP linkages - Whau</vt:lpstr>
      <vt:lpstr>GP linkages - Whau</vt:lpstr>
      <vt:lpstr>Total communication</vt:lpstr>
      <vt:lpstr>Total communication</vt:lpstr>
      <vt:lpstr>Pharmacy Advisory Group - Aware</vt:lpstr>
      <vt:lpstr>Pharmacy Advisory Group - Interact</vt:lpstr>
      <vt:lpstr>Pharmacy Guild National - Aware</vt:lpstr>
      <vt:lpstr>Pharmacy Guild National - Interact</vt:lpstr>
      <vt:lpstr>Pharmacy Guild Auckland - Aware</vt:lpstr>
      <vt:lpstr>Pharmacy Guild Auckland - Interact</vt:lpstr>
      <vt:lpstr>Pharmaceutical Society National - Aware</vt:lpstr>
      <vt:lpstr>Pharmaceutical Society National - Interact</vt:lpstr>
      <vt:lpstr>Pharmaceutical Society Auckland - Aware</vt:lpstr>
      <vt:lpstr>Pharmaceutical Society Auckland - Interact</vt:lpstr>
      <vt:lpstr>Pharmacy Council - Aware</vt:lpstr>
      <vt:lpstr>Pharmacy Council - Interact</vt:lpstr>
      <vt:lpstr>PharmacyChatNZ - Aware</vt:lpstr>
      <vt:lpstr>PharmacyChatNZ - Interact</vt:lpstr>
      <vt:lpstr>Pharmacy Owners Chat - Aware</vt:lpstr>
      <vt:lpstr>Pharmacy Owners Chat - Interact</vt:lpstr>
      <vt:lpstr>Kimberly Group - Aware</vt:lpstr>
      <vt:lpstr>Kimberly Group - Interact</vt:lpstr>
      <vt:lpstr>Service develop</vt:lpstr>
      <vt:lpstr>Service develop</vt:lpstr>
      <vt:lpstr>Point of care INR - Interest</vt:lpstr>
      <vt:lpstr>Point of care INR - Capacity</vt:lpstr>
      <vt:lpstr>Free Emergency Contraceptive Pill - Interest</vt:lpstr>
      <vt:lpstr>Free Emergency Contraceptive Pill - Capacity</vt:lpstr>
      <vt:lpstr>E-Prescribing - Interest</vt:lpstr>
      <vt:lpstr>E-Prescribing - Capacity</vt:lpstr>
      <vt:lpstr>Fee for Non-Dispensing - Interest</vt:lpstr>
      <vt:lpstr>Fee for Non-Dispensing - Capacity</vt:lpstr>
      <vt:lpstr>Medicines Utilisation Review - Interest</vt:lpstr>
      <vt:lpstr>Medicines Utilisation Review - Capacity</vt:lpstr>
      <vt:lpstr>Organisation Flexibility</vt:lpstr>
      <vt:lpstr>Participation &amp; Open Discussion</vt:lpstr>
      <vt:lpstr>Empowering employees to act</vt:lpstr>
      <vt:lpstr>Assessing employee concerns</vt:lpstr>
      <vt:lpstr>Teamwork and Cohesion</vt:lpstr>
      <vt:lpstr>Decentralisation</vt:lpstr>
      <vt:lpstr>Growth &amp; Development</vt:lpstr>
      <vt:lpstr>Innovation and Change</vt:lpstr>
      <vt:lpstr>Creative Problem Solving</vt:lpstr>
      <vt:lpstr>Task Focused &amp; Goal Oriented</vt:lpstr>
      <vt:lpstr>Direction &amp; Goal Clarity</vt:lpstr>
      <vt:lpstr>Efficiency &amp; Productivity</vt:lpstr>
      <vt:lpstr>Outcome Excellence</vt:lpstr>
      <vt:lpstr>CONCLUSION</vt:lpstr>
      <vt:lpstr>Slide 126</vt:lpstr>
      <vt:lpstr>So what for influence?</vt:lpstr>
      <vt:lpstr>Pathways forward</vt:lpstr>
      <vt:lpstr>Our team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</dc:creator>
  <cp:lastModifiedBy>Paul</cp:lastModifiedBy>
  <cp:revision>123</cp:revision>
  <dcterms:created xsi:type="dcterms:W3CDTF">2011-04-20T07:14:52Z</dcterms:created>
  <dcterms:modified xsi:type="dcterms:W3CDTF">2011-09-01T23:09:59Z</dcterms:modified>
</cp:coreProperties>
</file>